
<file path=[Content_Types].xml><?xml version="1.0" encoding="utf-8"?>
<Types xmlns="http://schemas.openxmlformats.org/package/2006/content-types">
  <Default Extension="xml" ContentType="application/xml"/>
  <Default Extension="mp4" ContentType="video/mp4"/>
  <Default Extension="WAV" ContentType="audio/x-wav"/>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audio1.wav" ContentType="audio/wav"/>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4"/>
  </p:sldMasterIdLst>
  <p:notesMasterIdLst>
    <p:notesMasterId r:id="rId34"/>
  </p:notesMasterIdLst>
  <p:sldIdLst>
    <p:sldId id="256" r:id="rId5"/>
    <p:sldId id="268" r:id="rId6"/>
    <p:sldId id="278" r:id="rId7"/>
    <p:sldId id="274" r:id="rId8"/>
    <p:sldId id="280" r:id="rId9"/>
    <p:sldId id="276" r:id="rId10"/>
    <p:sldId id="283" r:id="rId11"/>
    <p:sldId id="281" r:id="rId12"/>
    <p:sldId id="275" r:id="rId13"/>
    <p:sldId id="269" r:id="rId14"/>
    <p:sldId id="299" r:id="rId15"/>
    <p:sldId id="282" r:id="rId16"/>
    <p:sldId id="277"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73"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84144"/>
  </p:normalViewPr>
  <p:slideViewPr>
    <p:cSldViewPr snapToGrid="0" snapToObjects="1">
      <p:cViewPr varScale="1">
        <p:scale>
          <a:sx n="85" d="100"/>
          <a:sy n="85"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27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33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00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188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043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398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59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9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331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217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34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913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197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098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83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606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060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Calibri"/>
                <a:ea typeface="Calibri"/>
                <a:cs typeface="Calibri"/>
                <a:sym typeface="Calibri"/>
              </a:rPr>
              <a:t>four Core Human Drives that have a profound influence on our decisions and actions: 1. The Drive to Acquire. The desire to obtain or collect physical objects, as well as immaterial qualities like status, power, and influence. Businesses built on the drive to acquire include retailers, investment brokerages, and political consulting companies. Companies that promise to make us wealthy, famous, influential, or powerful connect to this drive. 2. The Drive to Bond. The desire to feel valued and loved by forming relationships with others, either platonic or romantic. Businesses built on the drive to bond include restaurants, conferences, and dating services. Companies that promise to make us attractive, well liked, or highly regarded connect to this drive. 3. The Drive to Learn. The desire to satisfy our curiosity. Businesses built on the drive to learn include academic programs, book publishers, and training workshops. Companies that promise to make us more knowledgeable or competent connect to this drive. </a:t>
            </a:r>
          </a:p>
          <a:p>
            <a:r>
              <a:rPr lang="en-US" sz="1200" b="0" i="0" u="none" strike="noStrike" kern="1200" cap="none" dirty="0" smtClean="0">
                <a:solidFill>
                  <a:schemeClr val="dk1"/>
                </a:solidFill>
                <a:effectLst/>
                <a:latin typeface="Calibri"/>
                <a:ea typeface="Calibri"/>
                <a:cs typeface="Calibri"/>
                <a:sym typeface="Calibri"/>
              </a:rPr>
              <a:t>4. The Drive to Defend. The desire to protect ourselves, our loved ones, and our property. Businesses built on the drive to defend include home alarm systems, insurance products, martial arts training, and legal services. Companies that promise to keep us safe, eliminate a problem, or prevent bad things from happening connect to this drive. There’s a fifth core drive that Lawrence and </a:t>
            </a:r>
            <a:r>
              <a:rPr lang="en-US" sz="1200" b="0" i="0" u="none" strike="noStrike" kern="1200" cap="none" dirty="0" err="1" smtClean="0">
                <a:solidFill>
                  <a:schemeClr val="dk1"/>
                </a:solidFill>
                <a:effectLst/>
                <a:latin typeface="Calibri"/>
                <a:ea typeface="Calibri"/>
                <a:cs typeface="Calibri"/>
                <a:sym typeface="Calibri"/>
              </a:rPr>
              <a:t>Nohria</a:t>
            </a:r>
            <a:r>
              <a:rPr lang="en-US" sz="1200" b="0" i="0" u="none" strike="noStrike" kern="1200" cap="none" dirty="0" smtClean="0">
                <a:solidFill>
                  <a:schemeClr val="dk1"/>
                </a:solidFill>
                <a:effectLst/>
                <a:latin typeface="Calibri"/>
                <a:ea typeface="Calibri"/>
                <a:cs typeface="Calibri"/>
                <a:sym typeface="Calibri"/>
              </a:rPr>
              <a:t> missed: 5. The Drive to Feel. The desire for new sensory stimulus, intense emotional experiences, pleasure, excitement, entertainment, and anticipation. Businesses built on the drive to feel include restaurants, movies, games, concerts, and sporting events. Offers that promise to give us pleasure, thrill us, or give us something to look forward to connect with this drive. </a:t>
            </a:r>
          </a:p>
          <a:p>
            <a:pPr lvl="0">
              <a:spcBef>
                <a:spcPts val="0"/>
              </a:spcBef>
              <a:buNone/>
            </a:pPr>
            <a:endParaRPr dirty="0"/>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1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93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39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96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042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52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431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o de título">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e texto vertic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e texto">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e objecto">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Cabeçalho da Secção">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Conteúdo Duplo">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Só título">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údo com Legenda">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m com Legenda">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2.xml"/><Relationship Id="rId5"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6.xml"/><Relationship Id="rId5" Type="http://schemas.openxmlformats.org/officeDocument/2006/relationships/audio" Target="../media/audio1.wav"/><Relationship Id="rId6" Type="http://schemas.openxmlformats.org/officeDocument/2006/relationships/image" Target="../media/image15.png"/><Relationship Id="rId7" Type="http://schemas.openxmlformats.org/officeDocument/2006/relationships/image" Target="../media/image16.png"/><Relationship Id="rId1" Type="http://schemas.microsoft.com/office/2007/relationships/media" Target="../media/media2.WAV"/><Relationship Id="rId2" Type="http://schemas.openxmlformats.org/officeDocument/2006/relationships/audio" Target="../media/media2.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audio" Target="../media/audio1.wav"/><Relationship Id="rId6" Type="http://schemas.openxmlformats.org/officeDocument/2006/relationships/image" Target="../media/image16.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8.xml"/><Relationship Id="rId5" Type="http://schemas.openxmlformats.org/officeDocument/2006/relationships/audio" Target="../media/audio1.wav"/><Relationship Id="rId6" Type="http://schemas.openxmlformats.org/officeDocument/2006/relationships/image" Target="../media/image16.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9.xml"/><Relationship Id="rId5" Type="http://schemas.openxmlformats.org/officeDocument/2006/relationships/audio" Target="../media/audio1.wav"/><Relationship Id="rId6" Type="http://schemas.openxmlformats.org/officeDocument/2006/relationships/image" Target="../media/image16.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0.xml"/><Relationship Id="rId5" Type="http://schemas.openxmlformats.org/officeDocument/2006/relationships/audio" Target="../media/audio1.wav"/><Relationship Id="rId6" Type="http://schemas.openxmlformats.org/officeDocument/2006/relationships/image" Target="../media/image17.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2.xml"/><Relationship Id="rId5" Type="http://schemas.openxmlformats.org/officeDocument/2006/relationships/audio" Target="../media/audio1.wav"/><Relationship Id="rId6" Type="http://schemas.openxmlformats.org/officeDocument/2006/relationships/image" Target="../media/image15.png"/><Relationship Id="rId7" Type="http://schemas.openxmlformats.org/officeDocument/2006/relationships/image" Target="../media/image18.png"/><Relationship Id="rId1" Type="http://schemas.microsoft.com/office/2007/relationships/media" Target="../media/media2.WAV"/><Relationship Id="rId2" Type="http://schemas.openxmlformats.org/officeDocument/2006/relationships/audio" Target="../media/media2.WAV"/></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3.xml"/><Relationship Id="rId5" Type="http://schemas.openxmlformats.org/officeDocument/2006/relationships/audio" Target="../media/audio1.wav"/><Relationship Id="rId6" Type="http://schemas.openxmlformats.org/officeDocument/2006/relationships/image" Target="../media/image15.png"/><Relationship Id="rId7" Type="http://schemas.openxmlformats.org/officeDocument/2006/relationships/image" Target="../media/image18.png"/><Relationship Id="rId1" Type="http://schemas.microsoft.com/office/2007/relationships/media" Target="../media/media2.WAV"/><Relationship Id="rId2" Type="http://schemas.openxmlformats.org/officeDocument/2006/relationships/audio" Target="../media/media2.WAV"/></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4.xml"/><Relationship Id="rId5" Type="http://schemas.openxmlformats.org/officeDocument/2006/relationships/audio" Target="../media/audio1.wav"/><Relationship Id="rId6" Type="http://schemas.openxmlformats.org/officeDocument/2006/relationships/image" Target="../media/image19.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6.xml"/><Relationship Id="rId5" Type="http://schemas.openxmlformats.org/officeDocument/2006/relationships/audio" Target="../media/audio1.wav"/><Relationship Id="rId6" Type="http://schemas.openxmlformats.org/officeDocument/2006/relationships/image" Target="../media/image20.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7.xml"/><Relationship Id="rId5" Type="http://schemas.openxmlformats.org/officeDocument/2006/relationships/audio" Target="../media/audio1.wav"/><Relationship Id="rId6" Type="http://schemas.openxmlformats.org/officeDocument/2006/relationships/image" Target="../media/image20.png"/><Relationship Id="rId7" Type="http://schemas.openxmlformats.org/officeDocument/2006/relationships/image" Target="../media/image15.png"/><Relationship Id="rId1" Type="http://schemas.microsoft.com/office/2007/relationships/media" Target="../media/media2.WAV"/><Relationship Id="rId2" Type="http://schemas.openxmlformats.org/officeDocument/2006/relationships/audio" Target="../media/media2.WAV"/></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l="20885" t="29640" r="20758" b="29892"/>
          <a:stretch/>
        </p:blipFill>
        <p:spPr>
          <a:xfrm>
            <a:off x="1933473" y="4546923"/>
            <a:ext cx="5335929" cy="2615877"/>
          </a:xfrm>
          <a:prstGeom prst="rect">
            <a:avLst/>
          </a:prstGeom>
          <a:noFill/>
          <a:ln>
            <a:noFill/>
          </a:ln>
        </p:spPr>
      </p:pic>
      <p:sp>
        <p:nvSpPr>
          <p:cNvPr id="3" name="Shape 215"/>
          <p:cNvSpPr/>
          <p:nvPr/>
        </p:nvSpPr>
        <p:spPr>
          <a:xfrm>
            <a:off x="1229608" y="571172"/>
            <a:ext cx="6680201" cy="7079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dirty="0" smtClean="0">
                <a:solidFill>
                  <a:schemeClr val="tx1"/>
                </a:solidFill>
                <a:latin typeface="TitilliumText22L" charset="0"/>
                <a:ea typeface="TitilliumText22L" charset="0"/>
                <a:cs typeface="TitilliumText22L" charset="0"/>
                <a:sym typeface="Titillium Web"/>
              </a:rPr>
              <a:t>WORKSHOP</a:t>
            </a:r>
          </a:p>
          <a:p>
            <a:pPr marL="0" marR="0" lvl="0" indent="0" algn="ctr" rtl="0">
              <a:spcBef>
                <a:spcPts val="0"/>
              </a:spcBef>
              <a:buSzPct val="25000"/>
              <a:buNone/>
            </a:pPr>
            <a:endParaRPr lang="en-US" sz="4800" b="1" dirty="0" smtClean="0">
              <a:solidFill>
                <a:schemeClr val="tx1"/>
              </a:solidFill>
              <a:latin typeface="TitilliumText22L" charset="0"/>
              <a:ea typeface="TitilliumText22L" charset="0"/>
              <a:cs typeface="TitilliumText22L" charset="0"/>
              <a:sym typeface="Titillium Web"/>
            </a:endParaRPr>
          </a:p>
          <a:p>
            <a:pPr marL="0" marR="0" lvl="0" indent="0" algn="ctr" rtl="0">
              <a:spcBef>
                <a:spcPts val="0"/>
              </a:spcBef>
              <a:buSzPct val="25000"/>
              <a:buNone/>
            </a:pPr>
            <a:r>
              <a:rPr lang="en-US" sz="4800" b="1" dirty="0" smtClean="0">
                <a:solidFill>
                  <a:schemeClr val="tx1"/>
                </a:solidFill>
                <a:latin typeface="TitilliumText22L" charset="0"/>
                <a:ea typeface="TitilliumText22L" charset="0"/>
                <a:cs typeface="TitilliumText22L" charset="0"/>
                <a:sym typeface="Titillium Web"/>
              </a:rPr>
              <a:t>DESIGN THINKING FROM RESEARCH TO PRODUCT</a:t>
            </a:r>
            <a:endParaRPr lang="en-US" sz="4800" b="1" dirty="0">
              <a:solidFill>
                <a:schemeClr val="tx1"/>
              </a:solidFill>
              <a:latin typeface="TitilliumText22L" charset="0"/>
              <a:ea typeface="TitilliumText22L" charset="0"/>
              <a:cs typeface="TitilliumText22L" charset="0"/>
              <a:sym typeface="Titillium Web"/>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 PROCESS</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64" name="Picture 63"/>
          <p:cNvPicPr>
            <a:picLocks noChangeAspect="1"/>
          </p:cNvPicPr>
          <p:nvPr/>
        </p:nvPicPr>
        <p:blipFill>
          <a:blip r:embed="rId3"/>
          <a:stretch>
            <a:fillRect/>
          </a:stretch>
        </p:blipFill>
        <p:spPr>
          <a:xfrm>
            <a:off x="-252536" y="1914550"/>
            <a:ext cx="9721080" cy="38884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 PROCESS</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735" b="13828"/>
          <a:stretch/>
        </p:blipFill>
        <p:spPr>
          <a:xfrm>
            <a:off x="0" y="1858781"/>
            <a:ext cx="9144000" cy="4227226"/>
          </a:xfrm>
          <a:prstGeom prst="rect">
            <a:avLst/>
          </a:prstGeom>
        </p:spPr>
      </p:pic>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 PROCESS</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5" name="What is Design Think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46" y="1350920"/>
            <a:ext cx="9169509" cy="5522956"/>
          </a:xfrm>
          <a:prstGeom prst="rect">
            <a:avLst/>
          </a:prstGeom>
        </p:spPr>
      </p:pic>
    </p:spTree>
    <p:extLst>
      <p:ext uri="{BB962C8B-B14F-4D97-AF65-F5344CB8AC3E}">
        <p14:creationId xmlns:p14="http://schemas.microsoft.com/office/powerpoint/2010/main" val="11000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09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2571" cy="6858000"/>
          </a:xfrm>
          <a:prstGeom prst="rect">
            <a:avLst/>
          </a:prstGeom>
          <a:noFill/>
          <a:ln>
            <a:noFill/>
          </a:ln>
        </p:spPr>
      </p:pic>
      <p:sp>
        <p:nvSpPr>
          <p:cNvPr id="316" name="Shape 316"/>
          <p:cNvSpPr/>
          <p:nvPr/>
        </p:nvSpPr>
        <p:spPr>
          <a:xfrm>
            <a:off x="35495" y="2875001"/>
            <a:ext cx="9144000"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dirty="0" smtClean="0">
                <a:solidFill>
                  <a:schemeClr val="lt1"/>
                </a:solidFill>
                <a:latin typeface="TitilliumText22L" charset="0"/>
                <a:ea typeface="TitilliumText22L" charset="0"/>
                <a:cs typeface="TitilliumText22L" charset="0"/>
                <a:sym typeface="Titillium Web"/>
              </a:rPr>
              <a:t>Design Thinking</a:t>
            </a:r>
          </a:p>
          <a:p>
            <a:pPr marL="0" marR="0" lvl="0" indent="0" algn="ctr" rtl="0">
              <a:spcBef>
                <a:spcPts val="0"/>
              </a:spcBef>
              <a:buSzPct val="25000"/>
              <a:buNone/>
            </a:pPr>
            <a:r>
              <a:rPr lang="en-US" sz="6600" b="1" dirty="0" smtClean="0">
                <a:solidFill>
                  <a:schemeClr val="lt1"/>
                </a:solidFill>
                <a:latin typeface="TitilliumText22L" charset="0"/>
                <a:ea typeface="TitilliumText22L" charset="0"/>
                <a:cs typeface="TitilliumText22L" charset="0"/>
                <a:sym typeface="Titillium Web"/>
              </a:rPr>
              <a:t>Challenge</a:t>
            </a:r>
            <a:endParaRPr lang="en-US" sz="6600" b="1" dirty="0">
              <a:solidFill>
                <a:schemeClr val="lt1"/>
              </a:solidFill>
              <a:latin typeface="TitilliumText22L" charset="0"/>
              <a:ea typeface="TitilliumText22L" charset="0"/>
              <a:cs typeface="TitilliumText22L" charset="0"/>
              <a:sym typeface="Titillium Web"/>
            </a:endParaRPr>
          </a:p>
        </p:txBody>
      </p:sp>
    </p:spTree>
    <p:extLst>
      <p:ext uri="{BB962C8B-B14F-4D97-AF65-F5344CB8AC3E}">
        <p14:creationId xmlns:p14="http://schemas.microsoft.com/office/powerpoint/2010/main" val="690025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5" name="Picture 4"/>
          <p:cNvPicPr>
            <a:picLocks noChangeAspect="1"/>
          </p:cNvPicPr>
          <p:nvPr/>
        </p:nvPicPr>
        <p:blipFill>
          <a:blip r:embed="rId3"/>
          <a:stretch>
            <a:fillRect/>
          </a:stretch>
        </p:blipFill>
        <p:spPr>
          <a:xfrm>
            <a:off x="5070" y="4840941"/>
            <a:ext cx="9144000" cy="2017059"/>
          </a:xfrm>
          <a:prstGeom prst="rect">
            <a:avLst/>
          </a:prstGeom>
        </p:spPr>
      </p:pic>
      <p:sp>
        <p:nvSpPr>
          <p:cNvPr id="6" name="TextBox 5"/>
          <p:cNvSpPr txBox="1"/>
          <p:nvPr/>
        </p:nvSpPr>
        <p:spPr>
          <a:xfrm>
            <a:off x="239910" y="1769538"/>
            <a:ext cx="6135016" cy="1938992"/>
          </a:xfrm>
          <a:prstGeom prst="rect">
            <a:avLst/>
          </a:prstGeom>
          <a:noFill/>
        </p:spPr>
        <p:txBody>
          <a:bodyPr wrap="square" rtlCol="0">
            <a:spAutoFit/>
          </a:bodyPr>
          <a:lstStyle/>
          <a:p>
            <a:pPr marL="457200" indent="-457200">
              <a:buFont typeface="Arial" charset="0"/>
              <a:buChar char="•"/>
            </a:pPr>
            <a:r>
              <a:rPr lang="en-US" sz="2400" i="1" dirty="0" smtClean="0">
                <a:latin typeface="TitilliumText22L" charset="0"/>
                <a:ea typeface="TitilliumText22L" charset="0"/>
                <a:cs typeface="TitilliumText22L" charset="0"/>
              </a:rPr>
              <a:t>Help to reach your health goals?</a:t>
            </a:r>
          </a:p>
          <a:p>
            <a:pPr marL="457200" indent="-457200">
              <a:buFont typeface="Arial" charset="0"/>
              <a:buChar char="•"/>
            </a:pPr>
            <a:r>
              <a:rPr lang="en-US" sz="2400" i="1" dirty="0" smtClean="0">
                <a:latin typeface="TitilliumText22L" charset="0"/>
                <a:ea typeface="TitilliumText22L" charset="0"/>
                <a:cs typeface="TitilliumText22L" charset="0"/>
              </a:rPr>
              <a:t>Learn if you are active enough?</a:t>
            </a:r>
          </a:p>
          <a:p>
            <a:pPr marL="457200" indent="-457200">
              <a:buFont typeface="Arial" charset="0"/>
              <a:buChar char="•"/>
            </a:pPr>
            <a:r>
              <a:rPr lang="en-US" sz="2400" i="1" dirty="0" smtClean="0">
                <a:latin typeface="TitilliumText22L" charset="0"/>
                <a:ea typeface="TitilliumText22L" charset="0"/>
                <a:cs typeface="TitilliumText22L" charset="0"/>
              </a:rPr>
              <a:t>How did you sleep?</a:t>
            </a:r>
          </a:p>
          <a:p>
            <a:pPr marL="457200" indent="-457200">
              <a:buFont typeface="Arial" charset="0"/>
              <a:buChar char="•"/>
            </a:pPr>
            <a:r>
              <a:rPr lang="en-US" sz="2400" i="1" dirty="0" smtClean="0">
                <a:latin typeface="TitilliumText22L" charset="0"/>
                <a:ea typeface="TitilliumText22L" charset="0"/>
                <a:cs typeface="TitilliumText22L" charset="0"/>
              </a:rPr>
              <a:t>Track a disease?</a:t>
            </a:r>
          </a:p>
          <a:p>
            <a:pPr marL="457200" indent="-457200">
              <a:buFont typeface="Arial" charset="0"/>
              <a:buChar char="•"/>
            </a:pPr>
            <a:r>
              <a:rPr lang="en-US" sz="2400" i="1" dirty="0" smtClean="0">
                <a:latin typeface="TitilliumText22L" charset="0"/>
                <a:ea typeface="TitilliumText22L" charset="0"/>
                <a:cs typeface="TitilliumText22L" charset="0"/>
              </a:rPr>
              <a:t>Share your runs with friends?</a:t>
            </a:r>
            <a:endParaRPr lang="en-US" sz="2400" i="1" dirty="0">
              <a:latin typeface="TitilliumText22L" charset="0"/>
              <a:ea typeface="TitilliumText22L" charset="0"/>
              <a:cs typeface="TitilliumText22L" charset="0"/>
            </a:endParaRPr>
          </a:p>
        </p:txBody>
      </p:sp>
      <p:sp>
        <p:nvSpPr>
          <p:cNvPr id="7" name="TextBox 6"/>
          <p:cNvSpPr txBox="1"/>
          <p:nvPr/>
        </p:nvSpPr>
        <p:spPr>
          <a:xfrm>
            <a:off x="873760" y="4043903"/>
            <a:ext cx="8018718" cy="461665"/>
          </a:xfrm>
          <a:prstGeom prst="rect">
            <a:avLst/>
          </a:prstGeom>
          <a:noFill/>
        </p:spPr>
        <p:txBody>
          <a:bodyPr wrap="square" rtlCol="0">
            <a:spAutoFit/>
          </a:bodyPr>
          <a:lstStyle/>
          <a:p>
            <a:r>
              <a:rPr lang="en-US" sz="2400" i="1" dirty="0" smtClean="0">
                <a:latin typeface="TitilliumText22L" charset="0"/>
                <a:ea typeface="TitilliumText22L" charset="0"/>
                <a:cs typeface="TitilliumText22L" charset="0"/>
              </a:rPr>
              <a:t>A </a:t>
            </a:r>
            <a:r>
              <a:rPr lang="en-US" sz="2400" i="1" dirty="0" err="1" smtClean="0">
                <a:latin typeface="TitilliumText22L" charset="0"/>
                <a:ea typeface="TitilliumText22L" charset="0"/>
                <a:cs typeface="TitilliumText22L" charset="0"/>
              </a:rPr>
              <a:t>smartwatch</a:t>
            </a:r>
            <a:r>
              <a:rPr lang="en-US" sz="2400" i="1" dirty="0" smtClean="0">
                <a:latin typeface="TitilliumText22L" charset="0"/>
                <a:ea typeface="TitilliumText22L" charset="0"/>
                <a:cs typeface="TitilliumText22L" charset="0"/>
              </a:rPr>
              <a:t>? A t-shirt? A hat? Underpants? An implant?  </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8841" y="2090566"/>
            <a:ext cx="3491880" cy="1357953"/>
          </a:xfrm>
          <a:prstGeom prst="rect">
            <a:avLst/>
          </a:prstGeom>
        </p:spPr>
      </p:pic>
    </p:spTree>
    <p:extLst>
      <p:ext uri="{BB962C8B-B14F-4D97-AF65-F5344CB8AC3E}">
        <p14:creationId xmlns:p14="http://schemas.microsoft.com/office/powerpoint/2010/main" val="1901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9" name="TextBox 8"/>
          <p:cNvSpPr txBox="1"/>
          <p:nvPr/>
        </p:nvSpPr>
        <p:spPr>
          <a:xfrm>
            <a:off x="239910" y="1964353"/>
            <a:ext cx="8652568" cy="4154984"/>
          </a:xfrm>
          <a:prstGeom prst="rect">
            <a:avLst/>
          </a:prstGeom>
          <a:noFill/>
        </p:spPr>
        <p:txBody>
          <a:bodyPr wrap="square" rtlCol="0">
            <a:spAutoFit/>
          </a:bodyPr>
          <a:lstStyle/>
          <a:p>
            <a:r>
              <a:rPr lang="en-US" sz="2400" dirty="0">
                <a:latin typeface="TitilliumText22L" charset="0"/>
                <a:ea typeface="TitilliumText22L" charset="0"/>
                <a:cs typeface="TitilliumText22L" charset="0"/>
              </a:rPr>
              <a:t>The </a:t>
            </a:r>
            <a:r>
              <a:rPr lang="en-US" sz="2400" dirty="0" smtClean="0">
                <a:latin typeface="TitilliumText22L" charset="0"/>
                <a:ea typeface="TitilliumText22L" charset="0"/>
                <a:cs typeface="TitilliumText22L" charset="0"/>
              </a:rPr>
              <a:t>Activity Tracker </a:t>
            </a:r>
            <a:r>
              <a:rPr lang="en-US" sz="2400" dirty="0">
                <a:latin typeface="TitilliumText22L" charset="0"/>
                <a:ea typeface="TitilliumText22L" charset="0"/>
                <a:cs typeface="TitilliumText22L" charset="0"/>
              </a:rPr>
              <a:t>Project </a:t>
            </a:r>
            <a:r>
              <a:rPr lang="en-US" sz="2400" dirty="0" smtClean="0">
                <a:latin typeface="TitilliumText22L" charset="0"/>
                <a:ea typeface="TitilliumText22L" charset="0"/>
                <a:cs typeface="TitilliumText22L" charset="0"/>
              </a:rPr>
              <a:t>is a </a:t>
            </a:r>
            <a:r>
              <a:rPr lang="en-US" sz="2400" dirty="0">
                <a:latin typeface="TitilliumText22L" charset="0"/>
                <a:ea typeface="TitilliumText22L" charset="0"/>
                <a:cs typeface="TitilliumText22L" charset="0"/>
              </a:rPr>
              <a:t>very quick </a:t>
            </a:r>
            <a:endParaRPr lang="en-US" sz="2400" dirty="0" smtClean="0">
              <a:latin typeface="TitilliumText22L" charset="0"/>
              <a:ea typeface="TitilliumText22L" charset="0"/>
              <a:cs typeface="TitilliumText22L" charset="0"/>
            </a:endParaRPr>
          </a:p>
          <a:p>
            <a:r>
              <a:rPr lang="en-US" sz="2400" dirty="0" smtClean="0">
                <a:latin typeface="TitilliumText22L" charset="0"/>
                <a:ea typeface="TitilliumText22L" charset="0"/>
                <a:cs typeface="TitilliumText22L" charset="0"/>
              </a:rPr>
              <a:t>overview </a:t>
            </a:r>
            <a:r>
              <a:rPr lang="en-US" sz="2400" dirty="0">
                <a:latin typeface="TitilliumText22L" charset="0"/>
                <a:ea typeface="TitilliumText22L" charset="0"/>
                <a:cs typeface="TitilliumText22L" charset="0"/>
              </a:rPr>
              <a:t>of the entire design </a:t>
            </a:r>
            <a:r>
              <a:rPr lang="en-US" sz="2400" dirty="0" smtClean="0">
                <a:latin typeface="TitilliumText22L" charset="0"/>
                <a:ea typeface="TitilliumText22L" charset="0"/>
                <a:cs typeface="TitilliumText22L" charset="0"/>
              </a:rPr>
              <a:t>thinking process</a:t>
            </a:r>
            <a:r>
              <a:rPr lang="en-US" sz="2400" dirty="0">
                <a:latin typeface="TitilliumText22L" charset="0"/>
                <a:ea typeface="TitilliumText22L" charset="0"/>
                <a:cs typeface="TitilliumText22L" charset="0"/>
              </a:rPr>
              <a:t>. </a:t>
            </a:r>
            <a:endParaRPr lang="en-US" sz="2400" dirty="0" smtClean="0">
              <a:latin typeface="TitilliumText22L" charset="0"/>
              <a:ea typeface="TitilliumText22L" charset="0"/>
              <a:cs typeface="TitilliumText22L" charset="0"/>
            </a:endParaRPr>
          </a:p>
          <a:p>
            <a:r>
              <a:rPr lang="en-US" sz="2400" dirty="0" smtClean="0">
                <a:latin typeface="TitilliumText22L" charset="0"/>
                <a:ea typeface="TitilliumText22L" charset="0"/>
                <a:cs typeface="TitilliumText22L" charset="0"/>
              </a:rPr>
              <a:t>In 40min we </a:t>
            </a:r>
            <a:r>
              <a:rPr lang="en-US" sz="2400" dirty="0">
                <a:latin typeface="TitilliumText22L" charset="0"/>
                <a:ea typeface="TitilliumText22L" charset="0"/>
                <a:cs typeface="TitilliumText22L" charset="0"/>
              </a:rPr>
              <a:t>ask </a:t>
            </a:r>
            <a:r>
              <a:rPr lang="en-US" sz="2400" dirty="0" smtClean="0">
                <a:latin typeface="TitilliumText22L" charset="0"/>
                <a:ea typeface="TitilliumText22L" charset="0"/>
                <a:cs typeface="TitilliumText22L" charset="0"/>
              </a:rPr>
              <a:t>to:</a:t>
            </a:r>
          </a:p>
          <a:p>
            <a:pPr marL="457200" indent="-457200">
              <a:buFont typeface="Arial" charset="0"/>
              <a:buChar char="•"/>
            </a:pPr>
            <a:endParaRPr lang="en-US" sz="2400" dirty="0" smtClean="0">
              <a:latin typeface="TitilliumText22L" charset="0"/>
              <a:ea typeface="TitilliumText22L" charset="0"/>
              <a:cs typeface="TitilliumText22L" charset="0"/>
            </a:endParaRPr>
          </a:p>
          <a:p>
            <a:pPr marL="457200" indent="-457200">
              <a:buFont typeface="Arial" charset="0"/>
              <a:buChar char="•"/>
            </a:pPr>
            <a:r>
              <a:rPr lang="en-US" sz="2400" b="1" dirty="0" smtClean="0">
                <a:latin typeface="TitilliumText22L" charset="0"/>
                <a:ea typeface="TitilliumText22L" charset="0"/>
                <a:cs typeface="TitilliumText22L" charset="0"/>
              </a:rPr>
              <a:t>Interview your </a:t>
            </a:r>
            <a:r>
              <a:rPr lang="en-US" sz="2400" b="1" dirty="0">
                <a:latin typeface="TitilliumText22L" charset="0"/>
                <a:ea typeface="TitilliumText22L" charset="0"/>
                <a:cs typeface="TitilliumText22L" charset="0"/>
              </a:rPr>
              <a:t>partner </a:t>
            </a:r>
            <a:r>
              <a:rPr lang="en-US" sz="2400" dirty="0">
                <a:latin typeface="TitilliumText22L" charset="0"/>
                <a:ea typeface="TitilliumText22L" charset="0"/>
                <a:cs typeface="TitilliumText22L" charset="0"/>
              </a:rPr>
              <a:t>to gain insights about his/her </a:t>
            </a:r>
            <a:r>
              <a:rPr lang="en-US" sz="2400" u="sng" dirty="0" smtClean="0">
                <a:latin typeface="TitilliumText22L" charset="0"/>
                <a:ea typeface="TitilliumText22L" charset="0"/>
                <a:cs typeface="TitilliumText22L" charset="0"/>
              </a:rPr>
              <a:t>wants and needs</a:t>
            </a:r>
          </a:p>
          <a:p>
            <a:pPr marL="457200" indent="-457200">
              <a:buFont typeface="Arial" charset="0"/>
              <a:buChar char="•"/>
            </a:pPr>
            <a:r>
              <a:rPr lang="en-US" sz="2400" b="1" dirty="0" smtClean="0">
                <a:latin typeface="TitilliumText22L" charset="0"/>
                <a:ea typeface="TitilliumText22L" charset="0"/>
                <a:cs typeface="TitilliumText22L" charset="0"/>
              </a:rPr>
              <a:t>Define </a:t>
            </a:r>
            <a:r>
              <a:rPr lang="en-US" sz="2400" b="1" dirty="0">
                <a:latin typeface="TitilliumText22L" charset="0"/>
                <a:ea typeface="TitilliumText22L" charset="0"/>
                <a:cs typeface="TitilliumText22L" charset="0"/>
              </a:rPr>
              <a:t>a point of view </a:t>
            </a:r>
            <a:r>
              <a:rPr lang="en-US" sz="2400" dirty="0">
                <a:latin typeface="TitilliumText22L" charset="0"/>
                <a:ea typeface="TitilliumText22L" charset="0"/>
                <a:cs typeface="TitilliumText22L" charset="0"/>
              </a:rPr>
              <a:t>based on the insights they </a:t>
            </a:r>
            <a:r>
              <a:rPr lang="en-US" sz="2400" dirty="0" smtClean="0">
                <a:latin typeface="TitilliumText22L" charset="0"/>
                <a:ea typeface="TitilliumText22L" charset="0"/>
                <a:cs typeface="TitilliumText22L" charset="0"/>
              </a:rPr>
              <a:t>found</a:t>
            </a:r>
          </a:p>
          <a:p>
            <a:pPr marL="457200" indent="-457200">
              <a:buFont typeface="Arial" charset="0"/>
              <a:buChar char="•"/>
            </a:pPr>
            <a:r>
              <a:rPr lang="en-US" sz="2400" b="1" dirty="0" smtClean="0">
                <a:latin typeface="TitilliumText22L" charset="0"/>
                <a:ea typeface="TitilliumText22L" charset="0"/>
                <a:cs typeface="TitilliumText22L" charset="0"/>
              </a:rPr>
              <a:t>Sketch </a:t>
            </a:r>
            <a:r>
              <a:rPr lang="en-US" sz="2400" b="1" dirty="0">
                <a:latin typeface="TitilliumText22L" charset="0"/>
                <a:ea typeface="TitilliumText22L" charset="0"/>
                <a:cs typeface="TitilliumText22L" charset="0"/>
              </a:rPr>
              <a:t>some new alternatives </a:t>
            </a:r>
            <a:r>
              <a:rPr lang="en-US" sz="2400" dirty="0">
                <a:latin typeface="TitilliumText22L" charset="0"/>
                <a:ea typeface="TitilliumText22L" charset="0"/>
                <a:cs typeface="TitilliumText22L" charset="0"/>
              </a:rPr>
              <a:t>based on the point of </a:t>
            </a:r>
            <a:r>
              <a:rPr lang="en-US" sz="2400" dirty="0" smtClean="0">
                <a:latin typeface="TitilliumText22L" charset="0"/>
                <a:ea typeface="TitilliumText22L" charset="0"/>
                <a:cs typeface="TitilliumText22L" charset="0"/>
              </a:rPr>
              <a:t>view</a:t>
            </a:r>
          </a:p>
          <a:p>
            <a:pPr marL="457200" indent="-457200">
              <a:buFont typeface="Arial" charset="0"/>
              <a:buChar char="•"/>
            </a:pPr>
            <a:r>
              <a:rPr lang="en-US" sz="2400" b="1" dirty="0" smtClean="0">
                <a:latin typeface="TitilliumText22L" charset="0"/>
                <a:ea typeface="TitilliumText22L" charset="0"/>
                <a:cs typeface="TitilliumText22L" charset="0"/>
              </a:rPr>
              <a:t>Test </a:t>
            </a:r>
            <a:r>
              <a:rPr lang="en-US" sz="2400" b="1" dirty="0">
                <a:latin typeface="TitilliumText22L" charset="0"/>
                <a:ea typeface="TitilliumText22L" charset="0"/>
                <a:cs typeface="TitilliumText22L" charset="0"/>
              </a:rPr>
              <a:t>these new ideas </a:t>
            </a:r>
            <a:r>
              <a:rPr lang="en-US" sz="2400" dirty="0">
                <a:latin typeface="TitilliumText22L" charset="0"/>
                <a:ea typeface="TitilliumText22L" charset="0"/>
                <a:cs typeface="TitilliumText22L" charset="0"/>
              </a:rPr>
              <a:t>with their partner to </a:t>
            </a:r>
            <a:r>
              <a:rPr lang="en-US" sz="2400" u="sng" dirty="0">
                <a:latin typeface="TitilliumText22L" charset="0"/>
                <a:ea typeface="TitilliumText22L" charset="0"/>
                <a:cs typeface="TitilliumText22L" charset="0"/>
              </a:rPr>
              <a:t>gather </a:t>
            </a:r>
            <a:r>
              <a:rPr lang="en-US" sz="2400" u="sng" dirty="0" smtClean="0">
                <a:latin typeface="TitilliumText22L" charset="0"/>
                <a:ea typeface="TitilliumText22L" charset="0"/>
                <a:cs typeface="TitilliumText22L" charset="0"/>
              </a:rPr>
              <a:t>feedback</a:t>
            </a:r>
          </a:p>
          <a:p>
            <a:pPr marL="457200" indent="-457200">
              <a:buFont typeface="Arial" charset="0"/>
              <a:buChar char="•"/>
            </a:pPr>
            <a:r>
              <a:rPr lang="en-US" sz="2400" dirty="0" smtClean="0">
                <a:latin typeface="TitilliumText22L" charset="0"/>
                <a:ea typeface="TitilliumText22L" charset="0"/>
                <a:cs typeface="TitilliumText22L" charset="0"/>
              </a:rPr>
              <a:t>Act </a:t>
            </a:r>
            <a:r>
              <a:rPr lang="en-US" sz="2400" dirty="0">
                <a:latin typeface="TitilliumText22L" charset="0"/>
                <a:ea typeface="TitilliumText22L" charset="0"/>
                <a:cs typeface="TitilliumText22L" charset="0"/>
              </a:rPr>
              <a:t>on the feedback and </a:t>
            </a:r>
            <a:r>
              <a:rPr lang="en-US" sz="2400" b="1" dirty="0">
                <a:latin typeface="TitilliumText22L" charset="0"/>
                <a:ea typeface="TitilliumText22L" charset="0"/>
                <a:cs typeface="TitilliumText22L" charset="0"/>
              </a:rPr>
              <a:t>build a </a:t>
            </a:r>
            <a:r>
              <a:rPr lang="en-US" sz="2400" b="1" dirty="0" smtClean="0">
                <a:latin typeface="TitilliumText22L" charset="0"/>
                <a:ea typeface="TitilliumText22L" charset="0"/>
                <a:cs typeface="TitilliumText22L" charset="0"/>
              </a:rPr>
              <a:t>prototype</a:t>
            </a:r>
            <a:r>
              <a:rPr lang="en-US" sz="2400" dirty="0" smtClean="0">
                <a:latin typeface="TitilliumText22L" charset="0"/>
                <a:ea typeface="TitilliumText22L" charset="0"/>
                <a:cs typeface="TitilliumText22L" charset="0"/>
              </a:rPr>
              <a:t> of an Activity Tracker</a:t>
            </a:r>
            <a:endParaRPr lang="en-US" sz="2400" dirty="0">
              <a:latin typeface="TitilliumText22L" charset="0"/>
              <a:ea typeface="TitilliumText22L" charset="0"/>
              <a:cs typeface="TitilliumText22L" charset="0"/>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7383" y="1568822"/>
            <a:ext cx="1435810" cy="1633633"/>
          </a:xfrm>
          <a:prstGeom prst="rect">
            <a:avLst/>
          </a:prstGeom>
        </p:spPr>
      </p:pic>
    </p:spTree>
    <p:extLst>
      <p:ext uri="{BB962C8B-B14F-4D97-AF65-F5344CB8AC3E}">
        <p14:creationId xmlns:p14="http://schemas.microsoft.com/office/powerpoint/2010/main" val="8557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6"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8" name="Pentagon 7"/>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12" name="TextBox 1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1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1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794359" y="6891238"/>
            <a:ext cx="144016" cy="144016"/>
          </a:xfrm>
          <a:prstGeom prst="rect">
            <a:avLst/>
          </a:prstGeom>
        </p:spPr>
      </p:pic>
      <p:sp>
        <p:nvSpPr>
          <p:cNvPr id="16" name="TextBox 15"/>
          <p:cNvSpPr txBox="1"/>
          <p:nvPr/>
        </p:nvSpPr>
        <p:spPr>
          <a:xfrm>
            <a:off x="305389" y="53023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Interview </a:t>
            </a:r>
            <a:r>
              <a:rPr lang="en-US" sz="2800" b="1" u="sng" dirty="0">
                <a:latin typeface="TitilliumText22L" charset="0"/>
                <a:ea typeface="TitilliumText22L" charset="0"/>
                <a:cs typeface="TitilliumText22L" charset="0"/>
              </a:rPr>
              <a:t>1 – Person </a:t>
            </a:r>
            <a:r>
              <a:rPr lang="en-US" sz="2800" b="1" u="sng" dirty="0" smtClean="0">
                <a:latin typeface="TitilliumText22L" charset="0"/>
                <a:ea typeface="TitilliumText22L" charset="0"/>
                <a:cs typeface="TitilliumText22L" charset="0"/>
              </a:rPr>
              <a:t>1 </a:t>
            </a:r>
          </a:p>
          <a:p>
            <a:pPr algn="ctr"/>
            <a:r>
              <a:rPr lang="en-US" sz="2800" b="1" dirty="0" smtClean="0">
                <a:latin typeface="TitilliumText22L" charset="0"/>
                <a:ea typeface="TitilliumText22L" charset="0"/>
                <a:cs typeface="TitilliumText22L" charset="0"/>
              </a:rPr>
              <a:t>In Pairs </a:t>
            </a:r>
            <a:endParaRPr lang="en-US" sz="2800" b="1" dirty="0">
              <a:latin typeface="TitilliumText22L" charset="0"/>
              <a:ea typeface="TitilliumText22L" charset="0"/>
              <a:cs typeface="TitilliumText22L"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910" y="1464249"/>
            <a:ext cx="5688125" cy="3941210"/>
          </a:xfrm>
          <a:prstGeom prst="rect">
            <a:avLst/>
          </a:prstGeom>
        </p:spPr>
      </p:pic>
      <p:sp>
        <p:nvSpPr>
          <p:cNvPr id="17" name="Rectangle 16"/>
          <p:cNvSpPr/>
          <p:nvPr/>
        </p:nvSpPr>
        <p:spPr>
          <a:xfrm>
            <a:off x="3083972" y="1464249"/>
            <a:ext cx="3085277" cy="3838065"/>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7"/>
                                        </p:tgtEl>
                                      </p:cBhvr>
                                    </p:animEffect>
                                    <p:set>
                                      <p:cBhvr>
                                        <p:cTn id="7" dur="1" fill="hold">
                                          <p:stCondLst>
                                            <p:cond delay="179999"/>
                                          </p:stCondLst>
                                        </p:cTn>
                                        <p:tgtEl>
                                          <p:spTgt spid="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240000"/>
                                        <p:tgtEl>
                                          <p:spTgt spid="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bldLst>
      <p:bldP spid="6" grpId="0" animBg="1"/>
      <p:bldP spid="7" grpId="0" animBg="1"/>
      <p:bldP spid="8"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305389" y="53023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Interview </a:t>
            </a:r>
            <a:r>
              <a:rPr lang="en-US" sz="2800" b="1" u="sng" dirty="0">
                <a:latin typeface="TitilliumText22L" charset="0"/>
                <a:ea typeface="TitilliumText22L" charset="0"/>
                <a:cs typeface="TitilliumText22L" charset="0"/>
              </a:rPr>
              <a:t>1 – Person 2</a:t>
            </a:r>
            <a:r>
              <a:rPr lang="en-US" sz="2800" b="1" u="sng" dirty="0" smtClean="0">
                <a:latin typeface="TitilliumText22L" charset="0"/>
                <a:ea typeface="TitilliumText22L" charset="0"/>
                <a:cs typeface="TitilliumText22L" charset="0"/>
              </a:rPr>
              <a:t> </a:t>
            </a:r>
          </a:p>
          <a:p>
            <a:pPr algn="ctr"/>
            <a:r>
              <a:rPr lang="en-US" sz="2800" b="1" dirty="0" smtClean="0">
                <a:latin typeface="TitilliumText22L" charset="0"/>
                <a:ea typeface="TitilliumText22L" charset="0"/>
                <a:cs typeface="TitilliumText22L" charset="0"/>
              </a:rPr>
              <a:t>In Pairs </a:t>
            </a:r>
            <a:endParaRPr lang="en-US" sz="2800" b="1" dirty="0">
              <a:latin typeface="TitilliumText22L" charset="0"/>
              <a:ea typeface="TitilliumText22L" charset="0"/>
              <a:cs typeface="TitilliumText22L"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910" y="1464249"/>
            <a:ext cx="5688125" cy="3941210"/>
          </a:xfrm>
          <a:prstGeom prst="rect">
            <a:avLst/>
          </a:prstGeom>
        </p:spPr>
      </p:pic>
      <p:sp>
        <p:nvSpPr>
          <p:cNvPr id="19" name="Rectangle 18"/>
          <p:cNvSpPr/>
          <p:nvPr/>
        </p:nvSpPr>
        <p:spPr>
          <a:xfrm>
            <a:off x="3083972" y="1464249"/>
            <a:ext cx="3085277" cy="3838065"/>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20" name="Pentagon 19"/>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2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2" name="TextBox 2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27400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7"/>
                                        </p:tgtEl>
                                      </p:cBhvr>
                                    </p:animEffect>
                                    <p:set>
                                      <p:cBhvr>
                                        <p:cTn id="7" dur="1" fill="hold">
                                          <p:stCondLst>
                                            <p:cond delay="17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4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bldLst>
      <p:bldP spid="15" grpId="0" animBg="1"/>
      <p:bldP spid="17" grpId="0" animBg="1"/>
      <p:bldP spid="20"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305389" y="53023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Interview </a:t>
            </a:r>
            <a:r>
              <a:rPr lang="en-US" sz="2800" b="1" u="sng" dirty="0">
                <a:latin typeface="TitilliumText22L" charset="0"/>
                <a:ea typeface="TitilliumText22L" charset="0"/>
                <a:cs typeface="TitilliumText22L" charset="0"/>
              </a:rPr>
              <a:t>2</a:t>
            </a:r>
            <a:r>
              <a:rPr lang="en-US" sz="2800" b="1" u="sng" dirty="0" smtClean="0">
                <a:latin typeface="TitilliumText22L" charset="0"/>
                <a:ea typeface="TitilliumText22L" charset="0"/>
                <a:cs typeface="TitilliumText22L" charset="0"/>
              </a:rPr>
              <a:t> </a:t>
            </a:r>
            <a:r>
              <a:rPr lang="en-US" sz="2800" b="1" u="sng" dirty="0">
                <a:latin typeface="TitilliumText22L" charset="0"/>
                <a:ea typeface="TitilliumText22L" charset="0"/>
                <a:cs typeface="TitilliumText22L" charset="0"/>
              </a:rPr>
              <a:t>– Person </a:t>
            </a:r>
            <a:r>
              <a:rPr lang="en-US" sz="2800" b="1" u="sng" dirty="0" smtClean="0">
                <a:latin typeface="TitilliumText22L" charset="0"/>
                <a:ea typeface="TitilliumText22L" charset="0"/>
                <a:cs typeface="TitilliumText22L" charset="0"/>
              </a:rPr>
              <a:t>1 </a:t>
            </a:r>
          </a:p>
          <a:p>
            <a:pPr algn="ctr"/>
            <a:r>
              <a:rPr lang="en-US" sz="2800" b="1" dirty="0" smtClean="0">
                <a:latin typeface="TitilliumText22L" charset="0"/>
                <a:ea typeface="TitilliumText22L" charset="0"/>
                <a:cs typeface="TitilliumText22L" charset="0"/>
              </a:rPr>
              <a:t>In Pairs </a:t>
            </a:r>
            <a:endParaRPr lang="en-US" sz="2800" b="1" dirty="0">
              <a:latin typeface="TitilliumText22L" charset="0"/>
              <a:ea typeface="TitilliumText22L" charset="0"/>
              <a:cs typeface="TitilliumText22L"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910" y="1464249"/>
            <a:ext cx="5688125" cy="3941210"/>
          </a:xfrm>
          <a:prstGeom prst="rect">
            <a:avLst/>
          </a:prstGeom>
        </p:spPr>
      </p:pic>
      <p:sp>
        <p:nvSpPr>
          <p:cNvPr id="19" name="Rectangle 18"/>
          <p:cNvSpPr/>
          <p:nvPr/>
        </p:nvSpPr>
        <p:spPr>
          <a:xfrm>
            <a:off x="5070" y="1541994"/>
            <a:ext cx="3085277" cy="3838065"/>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20" name="Pentagon 19"/>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2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2" name="TextBox 2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49783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7"/>
                                        </p:tgtEl>
                                      </p:cBhvr>
                                    </p:animEffect>
                                    <p:set>
                                      <p:cBhvr>
                                        <p:cTn id="7" dur="1" fill="hold">
                                          <p:stCondLst>
                                            <p:cond delay="17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4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bldLst>
      <p:bldP spid="15" grpId="0" animBg="1"/>
      <p:bldP spid="17" grpId="0" animBg="1"/>
      <p:bldP spid="20"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305389" y="53023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Interview </a:t>
            </a:r>
            <a:r>
              <a:rPr lang="en-US" sz="2800" b="1" u="sng" dirty="0">
                <a:latin typeface="TitilliumText22L" charset="0"/>
                <a:ea typeface="TitilliumText22L" charset="0"/>
                <a:cs typeface="TitilliumText22L" charset="0"/>
              </a:rPr>
              <a:t>2</a:t>
            </a:r>
            <a:r>
              <a:rPr lang="en-US" sz="2800" b="1" u="sng" dirty="0" smtClean="0">
                <a:latin typeface="TitilliumText22L" charset="0"/>
                <a:ea typeface="TitilliumText22L" charset="0"/>
                <a:cs typeface="TitilliumText22L" charset="0"/>
              </a:rPr>
              <a:t> </a:t>
            </a:r>
            <a:r>
              <a:rPr lang="en-US" sz="2800" b="1" u="sng" dirty="0">
                <a:latin typeface="TitilliumText22L" charset="0"/>
                <a:ea typeface="TitilliumText22L" charset="0"/>
                <a:cs typeface="TitilliumText22L" charset="0"/>
              </a:rPr>
              <a:t>– Person 2</a:t>
            </a:r>
            <a:r>
              <a:rPr lang="en-US" sz="2800" b="1" u="sng" dirty="0" smtClean="0">
                <a:latin typeface="TitilliumText22L" charset="0"/>
                <a:ea typeface="TitilliumText22L" charset="0"/>
                <a:cs typeface="TitilliumText22L" charset="0"/>
              </a:rPr>
              <a:t> </a:t>
            </a:r>
          </a:p>
          <a:p>
            <a:pPr algn="ctr"/>
            <a:r>
              <a:rPr lang="en-US" sz="2800" b="1" dirty="0" smtClean="0">
                <a:latin typeface="TitilliumText22L" charset="0"/>
                <a:ea typeface="TitilliumText22L" charset="0"/>
                <a:cs typeface="TitilliumText22L" charset="0"/>
              </a:rPr>
              <a:t>In Pairs </a:t>
            </a:r>
            <a:endParaRPr lang="en-US" sz="2800" b="1" dirty="0">
              <a:latin typeface="TitilliumText22L" charset="0"/>
              <a:ea typeface="TitilliumText22L" charset="0"/>
              <a:cs typeface="TitilliumText22L" charset="0"/>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910" y="1464249"/>
            <a:ext cx="5688125" cy="3941210"/>
          </a:xfrm>
          <a:prstGeom prst="rect">
            <a:avLst/>
          </a:prstGeom>
        </p:spPr>
      </p:pic>
      <p:sp>
        <p:nvSpPr>
          <p:cNvPr id="19" name="Rectangle 18"/>
          <p:cNvSpPr/>
          <p:nvPr/>
        </p:nvSpPr>
        <p:spPr>
          <a:xfrm>
            <a:off x="-1305" y="1479817"/>
            <a:ext cx="3085277" cy="3838065"/>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20" name="Pentagon 19"/>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2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2" name="TextBox 2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61914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7"/>
                                        </p:tgtEl>
                                      </p:cBhvr>
                                    </p:animEffect>
                                    <p:set>
                                      <p:cBhvr>
                                        <p:cTn id="7" dur="1" fill="hold">
                                          <p:stCondLst>
                                            <p:cond delay="17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4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bldLst>
      <p:bldP spid="15" grpId="0" animBg="1"/>
      <p:bldP spid="17" grpId="0" animBg="1"/>
      <p:bldP spid="20"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2571" cy="68580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305389" y="5302314"/>
            <a:ext cx="5611335" cy="954107"/>
          </a:xfrm>
          <a:prstGeom prst="rect">
            <a:avLst/>
          </a:prstGeom>
          <a:noFill/>
        </p:spPr>
        <p:txBody>
          <a:bodyPr wrap="square" rtlCol="0" anchor="ctr">
            <a:spAutoFit/>
          </a:bodyPr>
          <a:lstStyle/>
          <a:p>
            <a:pPr algn="ctr"/>
            <a:r>
              <a:rPr lang="en-US" sz="2800" b="1" u="sng" dirty="0">
                <a:latin typeface="TitilliumText22L" charset="0"/>
                <a:ea typeface="TitilliumText22L" charset="0"/>
                <a:cs typeface="TitilliumText22L" charset="0"/>
              </a:rPr>
              <a:t>Define Needs + the Problem</a:t>
            </a:r>
          </a:p>
          <a:p>
            <a:pPr algn="ctr"/>
            <a:r>
              <a:rPr lang="en-US" sz="2800" b="1" dirty="0">
                <a:latin typeface="TitilliumText22L" charset="0"/>
                <a:ea typeface="TitilliumText22L" charset="0"/>
                <a:cs typeface="TitilliumText22L" charset="0"/>
              </a:rPr>
              <a:t>Individually</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584" y="1526298"/>
            <a:ext cx="5528944" cy="3817111"/>
          </a:xfrm>
          <a:prstGeom prst="rect">
            <a:avLst/>
          </a:prstGeom>
        </p:spPr>
      </p:pic>
      <p:sp>
        <p:nvSpPr>
          <p:cNvPr id="15"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18" name="Pentagon 17"/>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0" name="TextBox 19"/>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1"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2"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27540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7"/>
                                        </p:tgtEl>
                                      </p:cBhvr>
                                    </p:animEffect>
                                    <p:set>
                                      <p:cBhvr>
                                        <p:cTn id="7" dur="1" fill="hold">
                                          <p:stCondLst>
                                            <p:cond delay="17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4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childTnLst>
        </p:cTn>
      </p:par>
    </p:tnLst>
    <p:bldLst>
      <p:bldP spid="15" grpId="0" animBg="1"/>
      <p:bldP spid="17" grpId="0" animBg="1"/>
      <p:bldP spid="18"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5" name="Isosceles Triangle 11"/>
          <p:cNvSpPr/>
          <p:nvPr/>
        </p:nvSpPr>
        <p:spPr>
          <a:xfrm>
            <a:off x="6750242" y="50952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5110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18" name="Pentagon 17"/>
          <p:cNvSpPr/>
          <p:nvPr/>
        </p:nvSpPr>
        <p:spPr>
          <a:xfrm rot="16200000">
            <a:off x="7074278" y="58333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Flowchart: Collate 3"/>
          <p:cNvSpPr/>
          <p:nvPr/>
        </p:nvSpPr>
        <p:spPr>
          <a:xfrm>
            <a:off x="6696236" y="34750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0" name="Text Box 5"/>
          <p:cNvSpPr txBox="1">
            <a:spLocks noChangeArrowheads="1"/>
          </p:cNvSpPr>
          <p:nvPr/>
        </p:nvSpPr>
        <p:spPr bwMode="auto">
          <a:xfrm>
            <a:off x="7231366" y="58513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sp>
        <p:nvSpPr>
          <p:cNvPr id="21" name="TextBox 20"/>
          <p:cNvSpPr txBox="1"/>
          <p:nvPr/>
        </p:nvSpPr>
        <p:spPr>
          <a:xfrm>
            <a:off x="6378791" y="2071183"/>
            <a:ext cx="2603699" cy="1323439"/>
          </a:xfrm>
          <a:prstGeom prst="rect">
            <a:avLst/>
          </a:prstGeom>
          <a:noFill/>
        </p:spPr>
        <p:txBody>
          <a:bodyPr wrap="square" rtlCol="0">
            <a:spAutoFit/>
          </a:bodyPr>
          <a:lstStyle/>
          <a:p>
            <a:pPr algn="ctr"/>
            <a:r>
              <a:rPr lang="en-GB" sz="4000" smtClean="0">
                <a:latin typeface="TitilliumText22L" charset="0"/>
                <a:ea typeface="TitilliumText22L" charset="0"/>
                <a:cs typeface="TitilliumText22L" charset="0"/>
              </a:rPr>
              <a:t>10 </a:t>
            </a:r>
            <a:r>
              <a:rPr lang="en-GB" sz="4000" dirty="0" smtClean="0">
                <a:latin typeface="TitilliumText22L" charset="0"/>
                <a:ea typeface="TitilliumText22L" charset="0"/>
                <a:cs typeface="TitilliumText22L" charset="0"/>
              </a:rPr>
              <a:t>minutes</a:t>
            </a:r>
            <a:endParaRPr lang="en-GB" sz="4000" dirty="0">
              <a:latin typeface="TitilliumText22L" charset="0"/>
              <a:ea typeface="TitilliumText22L" charset="0"/>
              <a:cs typeface="TitilliumText22L" charset="0"/>
            </a:endParaRPr>
          </a:p>
        </p:txBody>
      </p:sp>
      <p:sp>
        <p:nvSpPr>
          <p:cNvPr id="22" name="TextBox 21"/>
          <p:cNvSpPr txBox="1"/>
          <p:nvPr/>
        </p:nvSpPr>
        <p:spPr>
          <a:xfrm>
            <a:off x="76789" y="55309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Sketch some ideas</a:t>
            </a:r>
          </a:p>
          <a:p>
            <a:pPr algn="ctr"/>
            <a:r>
              <a:rPr lang="en-US" sz="2800" b="1" dirty="0" smtClean="0">
                <a:latin typeface="TitilliumText22L" charset="0"/>
                <a:ea typeface="TitilliumText22L" charset="0"/>
                <a:cs typeface="TitilliumText22L" charset="0"/>
              </a:rPr>
              <a:t>Individually</a:t>
            </a:r>
            <a:endParaRPr lang="en-US" sz="2800" b="1" dirty="0">
              <a:latin typeface="TitilliumText22L" charset="0"/>
              <a:ea typeface="TitilliumText22L" charset="0"/>
              <a:cs typeface="TitilliumText22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01" y="1638506"/>
            <a:ext cx="5634119" cy="3892408"/>
          </a:xfrm>
          <a:prstGeom prst="rect">
            <a:avLst/>
          </a:prstGeom>
        </p:spPr>
      </p:pic>
      <p:sp>
        <p:nvSpPr>
          <p:cNvPr id="23" name="Rectangle 22"/>
          <p:cNvSpPr/>
          <p:nvPr/>
        </p:nvSpPr>
        <p:spPr>
          <a:xfrm>
            <a:off x="290495" y="4445000"/>
            <a:ext cx="5688125" cy="1085914"/>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tilliumText22L" charset="0"/>
              <a:ea typeface="TitilliumText22L" charset="0"/>
              <a:cs typeface="TitilliumText22L" charset="0"/>
            </a:endParaRPr>
          </a:p>
        </p:txBody>
      </p:sp>
    </p:spTree>
    <p:extLst>
      <p:ext uri="{BB962C8B-B14F-4D97-AF65-F5344CB8AC3E}">
        <p14:creationId xmlns:p14="http://schemas.microsoft.com/office/powerpoint/2010/main" val="56113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600000"/>
                                        <p:tgtEl>
                                          <p:spTgt spid="17"/>
                                        </p:tgtEl>
                                      </p:cBhvr>
                                    </p:animEffect>
                                    <p:set>
                                      <p:cBhvr>
                                        <p:cTn id="7" dur="1" fill="hold">
                                          <p:stCondLst>
                                            <p:cond delay="59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60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600000"/>
                            </p:stCondLst>
                            <p:childTnLst>
                              <p:par>
                                <p:cTn id="15" presetID="1"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6"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8" name="Pentagon 7"/>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12" name="TextBox 1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4</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1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1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794359" y="6891238"/>
            <a:ext cx="144016" cy="144016"/>
          </a:xfrm>
          <a:prstGeom prst="rect">
            <a:avLst/>
          </a:prstGeom>
        </p:spPr>
      </p:pic>
      <p:sp>
        <p:nvSpPr>
          <p:cNvPr id="15" name="TextBox 14"/>
          <p:cNvSpPr txBox="1"/>
          <p:nvPr/>
        </p:nvSpPr>
        <p:spPr>
          <a:xfrm>
            <a:off x="76789" y="53785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Get Feedback – Person 1</a:t>
            </a:r>
          </a:p>
          <a:p>
            <a:pPr algn="ctr"/>
            <a:r>
              <a:rPr lang="en-US" sz="2800" b="1" dirty="0" smtClean="0">
                <a:latin typeface="TitilliumText22L" charset="0"/>
                <a:ea typeface="TitilliumText22L" charset="0"/>
                <a:cs typeface="TitilliumText22L" charset="0"/>
              </a:rPr>
              <a:t>In Pairs</a:t>
            </a:r>
            <a:endParaRPr lang="en-US" sz="2800" b="1" dirty="0">
              <a:latin typeface="TitilliumText22L" charset="0"/>
              <a:ea typeface="TitilliumText22L" charset="0"/>
              <a:cs typeface="TitilliumText22L"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501" y="1526212"/>
            <a:ext cx="5634119" cy="3892408"/>
          </a:xfrm>
          <a:prstGeom prst="rect">
            <a:avLst/>
          </a:prstGeom>
        </p:spPr>
      </p:pic>
      <p:sp>
        <p:nvSpPr>
          <p:cNvPr id="18" name="Rectangle 17"/>
          <p:cNvSpPr/>
          <p:nvPr/>
        </p:nvSpPr>
        <p:spPr>
          <a:xfrm flipV="1">
            <a:off x="290495" y="1350837"/>
            <a:ext cx="5688125" cy="2981869"/>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53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240000"/>
                                        <p:tgtEl>
                                          <p:spTgt spid="7"/>
                                        </p:tgtEl>
                                      </p:cBhvr>
                                    </p:animEffect>
                                    <p:set>
                                      <p:cBhvr>
                                        <p:cTn id="7" dur="1" fill="hold">
                                          <p:stCondLst>
                                            <p:cond delay="239999"/>
                                          </p:stCondLst>
                                        </p:cTn>
                                        <p:tgtEl>
                                          <p:spTgt spid="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240000"/>
                                        <p:tgtEl>
                                          <p:spTgt spid="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bldLst>
      <p:bldP spid="6" grpId="0" animBg="1"/>
      <p:bldP spid="7" grpId="0" animBg="1"/>
      <p:bldP spid="8"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6"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8" name="Pentagon 7"/>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12" name="TextBox 1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4</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1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1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7794359" y="6891238"/>
            <a:ext cx="144016" cy="144016"/>
          </a:xfrm>
          <a:prstGeom prst="rect">
            <a:avLst/>
          </a:prstGeom>
        </p:spPr>
      </p:pic>
      <p:sp>
        <p:nvSpPr>
          <p:cNvPr id="15" name="TextBox 14"/>
          <p:cNvSpPr txBox="1"/>
          <p:nvPr/>
        </p:nvSpPr>
        <p:spPr>
          <a:xfrm>
            <a:off x="76789" y="53785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Get Feedback – Person 2</a:t>
            </a:r>
          </a:p>
          <a:p>
            <a:pPr algn="ctr"/>
            <a:r>
              <a:rPr lang="en-US" sz="2800" b="1" dirty="0" smtClean="0">
                <a:latin typeface="TitilliumText22L" charset="0"/>
                <a:ea typeface="TitilliumText22L" charset="0"/>
                <a:cs typeface="TitilliumText22L" charset="0"/>
              </a:rPr>
              <a:t>In Pairs</a:t>
            </a:r>
            <a:endParaRPr lang="en-US" sz="2800" b="1" dirty="0">
              <a:latin typeface="TitilliumText22L" charset="0"/>
              <a:ea typeface="TitilliumText22L" charset="0"/>
              <a:cs typeface="TitilliumText22L"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501" y="1558296"/>
            <a:ext cx="5634119" cy="3892408"/>
          </a:xfrm>
          <a:prstGeom prst="rect">
            <a:avLst/>
          </a:prstGeom>
        </p:spPr>
      </p:pic>
      <p:sp>
        <p:nvSpPr>
          <p:cNvPr id="18" name="Rectangle 17"/>
          <p:cNvSpPr/>
          <p:nvPr/>
        </p:nvSpPr>
        <p:spPr>
          <a:xfrm flipV="1">
            <a:off x="290495" y="1382921"/>
            <a:ext cx="5688125" cy="2981869"/>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8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240000"/>
                                        <p:tgtEl>
                                          <p:spTgt spid="7"/>
                                        </p:tgtEl>
                                      </p:cBhvr>
                                    </p:animEffect>
                                    <p:set>
                                      <p:cBhvr>
                                        <p:cTn id="7" dur="1" fill="hold">
                                          <p:stCondLst>
                                            <p:cond delay="239999"/>
                                          </p:stCondLst>
                                        </p:cTn>
                                        <p:tgtEl>
                                          <p:spTgt spid="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240000"/>
                                        <p:tgtEl>
                                          <p:spTgt spid="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bldLst>
      <p:bldP spid="6" grpId="0" animBg="1"/>
      <p:bldP spid="7" grpId="0" animBg="1"/>
      <p:bldP spid="8"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356189" y="54547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Review Problem Definition</a:t>
            </a:r>
          </a:p>
          <a:p>
            <a:pPr algn="ctr"/>
            <a:r>
              <a:rPr lang="en-US" sz="2800" b="1" dirty="0" smtClean="0">
                <a:latin typeface="TitilliumText22L" charset="0"/>
                <a:ea typeface="TitilliumText22L" charset="0"/>
                <a:cs typeface="TitilliumText22L" charset="0"/>
              </a:rPr>
              <a:t>Individually</a:t>
            </a:r>
            <a:endParaRPr lang="en-US" sz="2800" b="1" dirty="0">
              <a:latin typeface="TitilliumText22L" charset="0"/>
              <a:ea typeface="TitilliumText22L" charset="0"/>
              <a:cs typeface="TitilliumText22L"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563" y="1414848"/>
            <a:ext cx="5855614" cy="4076972"/>
          </a:xfrm>
          <a:prstGeom prst="rect">
            <a:avLst/>
          </a:prstGeom>
        </p:spPr>
      </p:pic>
      <p:sp>
        <p:nvSpPr>
          <p:cNvPr id="15"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18" name="Pentagon 17"/>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0" name="TextBox 19"/>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1"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2"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108465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7"/>
                                        </p:tgtEl>
                                      </p:cBhvr>
                                    </p:animEffect>
                                    <p:set>
                                      <p:cBhvr>
                                        <p:cTn id="7" dur="1" fill="hold">
                                          <p:stCondLst>
                                            <p:cond delay="17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4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2"/>
                </p:tgtEl>
              </p:cMediaNode>
            </p:audio>
          </p:childTnLst>
        </p:cTn>
      </p:par>
    </p:tnLst>
    <p:bldLst>
      <p:bldP spid="15" grpId="0" animBg="1"/>
      <p:bldP spid="17" grpId="0" animBg="1"/>
      <p:bldP spid="18"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5" name="Isosceles Triangle 11"/>
          <p:cNvSpPr/>
          <p:nvPr/>
        </p:nvSpPr>
        <p:spPr>
          <a:xfrm>
            <a:off x="6750242" y="50952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7" name="Isosceles Triangle 10"/>
          <p:cNvSpPr/>
          <p:nvPr/>
        </p:nvSpPr>
        <p:spPr>
          <a:xfrm flipV="1">
            <a:off x="6750242" y="35110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18" name="Pentagon 17"/>
          <p:cNvSpPr/>
          <p:nvPr/>
        </p:nvSpPr>
        <p:spPr>
          <a:xfrm rot="16200000">
            <a:off x="7074278" y="58333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Flowchart: Collate 3"/>
          <p:cNvSpPr/>
          <p:nvPr/>
        </p:nvSpPr>
        <p:spPr>
          <a:xfrm>
            <a:off x="6696236" y="34750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0" name="Text Box 5"/>
          <p:cNvSpPr txBox="1">
            <a:spLocks noChangeArrowheads="1"/>
          </p:cNvSpPr>
          <p:nvPr/>
        </p:nvSpPr>
        <p:spPr bwMode="auto">
          <a:xfrm>
            <a:off x="7231366" y="58513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sp>
        <p:nvSpPr>
          <p:cNvPr id="21" name="TextBox 20"/>
          <p:cNvSpPr txBox="1"/>
          <p:nvPr/>
        </p:nvSpPr>
        <p:spPr>
          <a:xfrm>
            <a:off x="6378791" y="2071183"/>
            <a:ext cx="2603699" cy="707886"/>
          </a:xfrm>
          <a:prstGeom prst="rect">
            <a:avLst/>
          </a:prstGeom>
          <a:noFill/>
        </p:spPr>
        <p:txBody>
          <a:bodyPr wrap="square" rtlCol="0">
            <a:spAutoFit/>
          </a:bodyPr>
          <a:lstStyle/>
          <a:p>
            <a:pPr algn="ctr"/>
            <a:r>
              <a:rPr lang="en-GB" sz="4000" dirty="0">
                <a:latin typeface="TitilliumText22L" charset="0"/>
                <a:ea typeface="TitilliumText22L" charset="0"/>
                <a:cs typeface="TitilliumText22L" charset="0"/>
              </a:rPr>
              <a:t>5</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13" name="TextBox 12"/>
          <p:cNvSpPr txBox="1"/>
          <p:nvPr/>
        </p:nvSpPr>
        <p:spPr>
          <a:xfrm>
            <a:off x="76789" y="5581714"/>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Create your Solution</a:t>
            </a:r>
          </a:p>
          <a:p>
            <a:pPr algn="ctr"/>
            <a:r>
              <a:rPr lang="en-US" sz="2800" b="1" dirty="0" smtClean="0">
                <a:latin typeface="TitilliumText22L" charset="0"/>
                <a:ea typeface="TitilliumText22L" charset="0"/>
                <a:cs typeface="TitilliumText22L" charset="0"/>
              </a:rPr>
              <a:t>Individually</a:t>
            </a:r>
            <a:endParaRPr lang="en-US" sz="2800" b="1" dirty="0">
              <a:latin typeface="TitilliumText22L" charset="0"/>
              <a:ea typeface="TitilliumText22L" charset="0"/>
              <a:cs typeface="TitilliumText22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76" y="1581739"/>
            <a:ext cx="5797798" cy="3999975"/>
          </a:xfrm>
          <a:prstGeom prst="rect">
            <a:avLst/>
          </a:prstGeom>
        </p:spPr>
      </p:pic>
      <p:sp>
        <p:nvSpPr>
          <p:cNvPr id="16" name="Rectangle 15"/>
          <p:cNvSpPr/>
          <p:nvPr/>
        </p:nvSpPr>
        <p:spPr>
          <a:xfrm flipV="1">
            <a:off x="340376" y="4546599"/>
            <a:ext cx="5688125" cy="1045583"/>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tilliumText22L" charset="0"/>
              <a:ea typeface="TitilliumText22L" charset="0"/>
              <a:cs typeface="TitilliumText22L" charset="0"/>
            </a:endParaRPr>
          </a:p>
        </p:txBody>
      </p:sp>
    </p:spTree>
    <p:extLst>
      <p:ext uri="{BB962C8B-B14F-4D97-AF65-F5344CB8AC3E}">
        <p14:creationId xmlns:p14="http://schemas.microsoft.com/office/powerpoint/2010/main" val="16941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300000"/>
                                        <p:tgtEl>
                                          <p:spTgt spid="17"/>
                                        </p:tgtEl>
                                      </p:cBhvr>
                                    </p:animEffect>
                                    <p:set>
                                      <p:cBhvr>
                                        <p:cTn id="7" dur="1" fill="hold">
                                          <p:stCondLst>
                                            <p:cond delay="299999"/>
                                          </p:stCondLst>
                                        </p:cTn>
                                        <p:tgtEl>
                                          <p:spTgt spid="1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6000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600000"/>
                            </p:stCondLst>
                            <p:childTnLst>
                              <p:par>
                                <p:cTn id="15" presetID="1"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5" name="TextBox 14"/>
          <p:cNvSpPr txBox="1"/>
          <p:nvPr/>
        </p:nvSpPr>
        <p:spPr>
          <a:xfrm>
            <a:off x="351929" y="5491820"/>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Get Feedback – Person 1</a:t>
            </a:r>
          </a:p>
          <a:p>
            <a:pPr algn="ctr"/>
            <a:r>
              <a:rPr lang="en-US" sz="2800" b="1" dirty="0" smtClean="0">
                <a:latin typeface="TitilliumText22L" charset="0"/>
                <a:ea typeface="TitilliumText22L" charset="0"/>
                <a:cs typeface="TitilliumText22L" charset="0"/>
              </a:rPr>
              <a:t>In Pairs</a:t>
            </a:r>
            <a:endParaRPr lang="en-US" sz="2800" b="1" dirty="0">
              <a:latin typeface="TitilliumText22L" charset="0"/>
              <a:ea typeface="TitilliumText22L" charset="0"/>
              <a:cs typeface="TitilliumText22L"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376" y="1581739"/>
            <a:ext cx="5797798" cy="3999975"/>
          </a:xfrm>
          <a:prstGeom prst="rect">
            <a:avLst/>
          </a:prstGeom>
        </p:spPr>
      </p:pic>
      <p:sp>
        <p:nvSpPr>
          <p:cNvPr id="18" name="Rectangle 17"/>
          <p:cNvSpPr/>
          <p:nvPr/>
        </p:nvSpPr>
        <p:spPr>
          <a:xfrm flipV="1">
            <a:off x="395212" y="1490085"/>
            <a:ext cx="5688125" cy="2929514"/>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20" name="Pentagon 19"/>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2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2" name="TextBox 2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68126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9"/>
                                        </p:tgtEl>
                                      </p:cBhvr>
                                    </p:animEffect>
                                    <p:set>
                                      <p:cBhvr>
                                        <p:cTn id="7" dur="1" fill="hold">
                                          <p:stCondLst>
                                            <p:cond delay="179999"/>
                                          </p:stCondLst>
                                        </p:cTn>
                                        <p:tgtEl>
                                          <p:spTgt spid="19"/>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2400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bldLst>
      <p:bldP spid="16" grpId="0" animBg="1"/>
      <p:bldP spid="19" grpId="0" animBg="1"/>
      <p:bldP spid="20"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5" name="TextBox 14"/>
          <p:cNvSpPr txBox="1"/>
          <p:nvPr/>
        </p:nvSpPr>
        <p:spPr>
          <a:xfrm>
            <a:off x="351929" y="5491820"/>
            <a:ext cx="5611335" cy="954107"/>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Get Feedback – Person 2</a:t>
            </a:r>
          </a:p>
          <a:p>
            <a:pPr algn="ctr"/>
            <a:r>
              <a:rPr lang="en-US" sz="2800" b="1" dirty="0" smtClean="0">
                <a:latin typeface="TitilliumText22L" charset="0"/>
                <a:ea typeface="TitilliumText22L" charset="0"/>
                <a:cs typeface="TitilliumText22L" charset="0"/>
              </a:rPr>
              <a:t>In Pairs</a:t>
            </a:r>
            <a:endParaRPr lang="en-US" sz="2800" b="1" dirty="0">
              <a:latin typeface="TitilliumText22L" charset="0"/>
              <a:ea typeface="TitilliumText22L" charset="0"/>
              <a:cs typeface="TitilliumText22L"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376" y="1581739"/>
            <a:ext cx="5797798" cy="3999975"/>
          </a:xfrm>
          <a:prstGeom prst="rect">
            <a:avLst/>
          </a:prstGeom>
        </p:spPr>
      </p:pic>
      <p:sp>
        <p:nvSpPr>
          <p:cNvPr id="18" name="Rectangle 17"/>
          <p:cNvSpPr/>
          <p:nvPr/>
        </p:nvSpPr>
        <p:spPr>
          <a:xfrm flipV="1">
            <a:off x="395212" y="1490085"/>
            <a:ext cx="5688125" cy="2929514"/>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1"/>
          <p:cNvSpPr/>
          <p:nvPr/>
        </p:nvSpPr>
        <p:spPr>
          <a:xfrm>
            <a:off x="6750242" y="5019030"/>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19" name="Isosceles Triangle 10"/>
          <p:cNvSpPr/>
          <p:nvPr/>
        </p:nvSpPr>
        <p:spPr>
          <a:xfrm flipV="1">
            <a:off x="6750242" y="3434854"/>
            <a:ext cx="2232248" cy="1548172"/>
          </a:xfrm>
          <a:prstGeom prst="triangle">
            <a:avLst>
              <a:gd name="adj" fmla="val 50000"/>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TitilliumText22L" charset="0"/>
              <a:ea typeface="TitilliumText22L" charset="0"/>
              <a:cs typeface="TitilliumText22L" charset="0"/>
            </a:endParaRPr>
          </a:p>
        </p:txBody>
      </p:sp>
      <p:sp>
        <p:nvSpPr>
          <p:cNvPr id="20" name="Pentagon 19"/>
          <p:cNvSpPr/>
          <p:nvPr/>
        </p:nvSpPr>
        <p:spPr>
          <a:xfrm rot="16200000">
            <a:off x="7074278" y="5757112"/>
            <a:ext cx="1584176" cy="108012"/>
          </a:xfrm>
          <a:prstGeom prst="homePlate">
            <a:avLst/>
          </a:prstGeom>
          <a:solidFill>
            <a:srgbClr val="9933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tilliumText22L" charset="0"/>
              <a:ea typeface="TitilliumText22L" charset="0"/>
              <a:cs typeface="TitilliumText22L" charset="0"/>
            </a:endParaRPr>
          </a:p>
        </p:txBody>
      </p:sp>
      <p:sp>
        <p:nvSpPr>
          <p:cNvPr id="21" name="Flowchart: Collate 3"/>
          <p:cNvSpPr/>
          <p:nvPr/>
        </p:nvSpPr>
        <p:spPr>
          <a:xfrm>
            <a:off x="6696236" y="3398850"/>
            <a:ext cx="2340260" cy="3204356"/>
          </a:xfrm>
          <a:prstGeom prst="flowChartCollat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latin typeface="TitilliumText22L" charset="0"/>
              <a:ea typeface="TitilliumText22L" charset="0"/>
              <a:cs typeface="TitilliumText22L" charset="0"/>
            </a:endParaRPr>
          </a:p>
        </p:txBody>
      </p:sp>
      <p:sp>
        <p:nvSpPr>
          <p:cNvPr id="22" name="TextBox 21"/>
          <p:cNvSpPr txBox="1"/>
          <p:nvPr/>
        </p:nvSpPr>
        <p:spPr>
          <a:xfrm>
            <a:off x="6560750" y="2404043"/>
            <a:ext cx="2416046" cy="707886"/>
          </a:xfrm>
          <a:prstGeom prst="rect">
            <a:avLst/>
          </a:prstGeom>
          <a:noFill/>
        </p:spPr>
        <p:txBody>
          <a:bodyPr wrap="none" rtlCol="0">
            <a:spAutoFit/>
          </a:bodyPr>
          <a:lstStyle/>
          <a:p>
            <a:pPr algn="ctr"/>
            <a:r>
              <a:rPr lang="en-GB" sz="4000" dirty="0">
                <a:latin typeface="TitilliumText22L" charset="0"/>
                <a:ea typeface="TitilliumText22L" charset="0"/>
                <a:cs typeface="TitilliumText22L" charset="0"/>
              </a:rPr>
              <a:t>3</a:t>
            </a:r>
            <a:r>
              <a:rPr lang="en-GB" sz="4000" dirty="0" smtClean="0">
                <a:latin typeface="TitilliumText22L" charset="0"/>
                <a:ea typeface="TitilliumText22L" charset="0"/>
                <a:cs typeface="TitilliumText22L" charset="0"/>
              </a:rPr>
              <a:t> minutes</a:t>
            </a:r>
            <a:endParaRPr lang="en-GB" sz="4000" dirty="0">
              <a:latin typeface="TitilliumText22L" charset="0"/>
              <a:ea typeface="TitilliumText22L" charset="0"/>
              <a:cs typeface="TitilliumText22L" charset="0"/>
            </a:endParaRPr>
          </a:p>
        </p:txBody>
      </p:sp>
      <p:sp>
        <p:nvSpPr>
          <p:cNvPr id="23" name="Text Box 5"/>
          <p:cNvSpPr txBox="1">
            <a:spLocks noChangeArrowheads="1"/>
          </p:cNvSpPr>
          <p:nvPr/>
        </p:nvSpPr>
        <p:spPr bwMode="auto">
          <a:xfrm>
            <a:off x="7231366" y="5775114"/>
            <a:ext cx="1217000" cy="830997"/>
          </a:xfrm>
          <a:prstGeom prst="rect">
            <a:avLst/>
          </a:prstGeom>
          <a:noFill/>
          <a:ln w="9525">
            <a:noFill/>
            <a:miter lim="800000"/>
            <a:headEnd/>
            <a:tailEnd/>
          </a:ln>
          <a:effectLst/>
        </p:spPr>
        <p:txBody>
          <a:bodyPr wrap="none">
            <a:spAutoFit/>
          </a:bodyPr>
          <a:lstStyle/>
          <a:p>
            <a:r>
              <a:rPr lang="en-GB" sz="4800" dirty="0">
                <a:latin typeface="TitilliumText22L" charset="0"/>
                <a:ea typeface="TitilliumText22L" charset="0"/>
                <a:cs typeface="TitilliumText22L" charset="0"/>
              </a:rPr>
              <a:t>End</a:t>
            </a:r>
          </a:p>
        </p:txBody>
      </p:sp>
      <p:pic>
        <p:nvPicPr>
          <p:cNvPr id="24" name="MS90038826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7794359" y="6891238"/>
            <a:ext cx="144016" cy="144016"/>
          </a:xfrm>
          <a:prstGeom prst="rect">
            <a:avLst/>
          </a:prstGeom>
        </p:spPr>
      </p:pic>
    </p:spTree>
    <p:extLst>
      <p:ext uri="{BB962C8B-B14F-4D97-AF65-F5344CB8AC3E}">
        <p14:creationId xmlns:p14="http://schemas.microsoft.com/office/powerpoint/2010/main" val="9001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80000"/>
                                        <p:tgtEl>
                                          <p:spTgt spid="19"/>
                                        </p:tgtEl>
                                      </p:cBhvr>
                                    </p:animEffect>
                                    <p:set>
                                      <p:cBhvr>
                                        <p:cTn id="7" dur="1" fill="hold">
                                          <p:stCondLst>
                                            <p:cond delay="179999"/>
                                          </p:stCondLst>
                                        </p:cTn>
                                        <p:tgtEl>
                                          <p:spTgt spid="19"/>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2400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childTnLst>
                          </p:cTn>
                        </p:par>
                        <p:par>
                          <p:cTn id="14" fill="hold">
                            <p:stCondLst>
                              <p:cond delay="240000"/>
                            </p:stCondLst>
                            <p:childTnLst>
                              <p:par>
                                <p:cTn id="15" presetID="1"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childTnLst>
                                  <p:subTnLst>
                                    <p:audio>
                                      <p:cMediaNode vol="100000">
                                        <p:cTn display="0" masterRel="sameClick">
                                          <p:stCondLst>
                                            <p:cond evt="begin" delay="0">
                                              <p:tn val="15"/>
                                            </p:cond>
                                          </p:stCondLst>
                                          <p:endCondLst>
                                            <p:cond evt="onStopAudio" delay="0">
                                              <p:tgtEl>
                                                <p:sldTgt/>
                                              </p:tgtEl>
                                            </p:cond>
                                          </p:endCondLst>
                                        </p:cTn>
                                        <p:tgtEl>
                                          <p:sndTgt r:embed="rId5" name="laser.wav"/>
                                        </p:tgtEl>
                                      </p:cMediaNode>
                                    </p:audio>
                                  </p:subTnLst>
                                </p:cTn>
                              </p:par>
                              <p:par>
                                <p:cTn id="17" presetID="1" presetClass="mediacall" presetSubtype="0" fill="hold" nodeType="withEffect">
                                  <p:stCondLst>
                                    <p:cond delay="0"/>
                                  </p:stCondLst>
                                  <p:childTnLst>
                                    <p:cmd type="call" cmd="playFrom(0.0)">
                                      <p:cBhvr>
                                        <p:cTn id="18" dur="707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9"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bldLst>
      <p:bldP spid="16" grpId="0" animBg="1"/>
      <p:bldP spid="19" grpId="0" animBg="1"/>
      <p:bldP spid="20"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ACTIVITY TRACKER CHALLENGE</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sp>
        <p:nvSpPr>
          <p:cNvPr id="16" name="TextBox 15"/>
          <p:cNvSpPr txBox="1"/>
          <p:nvPr/>
        </p:nvSpPr>
        <p:spPr>
          <a:xfrm>
            <a:off x="76789" y="5383262"/>
            <a:ext cx="9067211" cy="1384995"/>
          </a:xfrm>
          <a:prstGeom prst="rect">
            <a:avLst/>
          </a:prstGeom>
          <a:noFill/>
        </p:spPr>
        <p:txBody>
          <a:bodyPr wrap="square" rtlCol="0" anchor="ctr">
            <a:spAutoFit/>
          </a:bodyPr>
          <a:lstStyle/>
          <a:p>
            <a:pPr algn="ctr"/>
            <a:r>
              <a:rPr lang="en-US" sz="2800" b="1" u="sng" dirty="0" smtClean="0">
                <a:latin typeface="TitilliumText22L" charset="0"/>
                <a:ea typeface="TitilliumText22L" charset="0"/>
                <a:cs typeface="TitilliumText22L" charset="0"/>
              </a:rPr>
              <a:t>Congratulations!</a:t>
            </a:r>
          </a:p>
          <a:p>
            <a:pPr algn="ctr"/>
            <a:r>
              <a:rPr lang="en-US" sz="2800" b="1" u="sng" dirty="0" smtClean="0">
                <a:latin typeface="TitilliumText22L" charset="0"/>
                <a:ea typeface="TitilliumText22L" charset="0"/>
                <a:cs typeface="TitilliumText22L" charset="0"/>
              </a:rPr>
              <a:t> </a:t>
            </a:r>
          </a:p>
          <a:p>
            <a:pPr algn="ctr"/>
            <a:r>
              <a:rPr lang="en-US" sz="2800" b="1" dirty="0" smtClean="0">
                <a:latin typeface="TitilliumText22L" charset="0"/>
                <a:ea typeface="TitilliumText22L" charset="0"/>
                <a:cs typeface="TitilliumText22L" charset="0"/>
              </a:rPr>
              <a:t>Now continue learning, thinking and iterating!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495" y="1388483"/>
            <a:ext cx="5384800" cy="3731041"/>
          </a:xfrm>
          <a:prstGeom prst="rect">
            <a:avLst/>
          </a:prstGeom>
        </p:spPr>
      </p:pic>
    </p:spTree>
    <p:extLst>
      <p:ext uri="{BB962C8B-B14F-4D97-AF65-F5344CB8AC3E}">
        <p14:creationId xmlns:p14="http://schemas.microsoft.com/office/powerpoint/2010/main" val="960533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Shape 505"/>
          <p:cNvPicPr preferRelativeResize="0"/>
          <p:nvPr/>
        </p:nvPicPr>
        <p:blipFill rotWithShape="1">
          <a:blip r:embed="rId3">
            <a:alphaModFix/>
          </a:blip>
          <a:srcRect/>
          <a:stretch/>
        </p:blipFill>
        <p:spPr>
          <a:xfrm>
            <a:off x="713" y="0"/>
            <a:ext cx="9142571" cy="6858000"/>
          </a:xfrm>
          <a:prstGeom prst="rect">
            <a:avLst/>
          </a:prstGeom>
          <a:noFill/>
          <a:ln>
            <a:noFill/>
          </a:ln>
        </p:spPr>
      </p:pic>
      <p:sp>
        <p:nvSpPr>
          <p:cNvPr id="506" name="Shape 506"/>
          <p:cNvSpPr/>
          <p:nvPr/>
        </p:nvSpPr>
        <p:spPr>
          <a:xfrm>
            <a:off x="773577" y="4221087"/>
            <a:ext cx="759684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a:solidFill>
                  <a:srgbClr val="FFFFFF"/>
                </a:solidFill>
                <a:latin typeface="Titillium Web"/>
                <a:ea typeface="Titillium Web"/>
                <a:cs typeface="Titillium Web"/>
                <a:sym typeface="Titillium Web"/>
              </a:rPr>
              <a:t>Startup Braga is an initiative from InvestBraga - Agency for Economic Development.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84" y="0"/>
            <a:ext cx="9133115" cy="3457842"/>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457842"/>
            <a:ext cx="9133115" cy="3395907"/>
          </a:xfrm>
          <a:prstGeom prst="rect">
            <a:avLst/>
          </a:prstGeom>
        </p:spPr>
      </p:pic>
      <p:sp>
        <p:nvSpPr>
          <p:cNvPr id="2" name="Rectangle 1"/>
          <p:cNvSpPr/>
          <p:nvPr/>
        </p:nvSpPr>
        <p:spPr>
          <a:xfrm>
            <a:off x="487759" y="3884712"/>
            <a:ext cx="3738524" cy="523220"/>
          </a:xfrm>
          <a:prstGeom prst="rect">
            <a:avLst/>
          </a:prstGeom>
        </p:spPr>
        <p:txBody>
          <a:bodyPr wrap="none">
            <a:spAutoFit/>
          </a:bodyPr>
          <a:lstStyle/>
          <a:p>
            <a:r>
              <a:rPr lang="en-US" sz="2800" dirty="0">
                <a:latin typeface="TitilliumText22L" charset="0"/>
                <a:ea typeface="TitilliumText22L" charset="0"/>
                <a:cs typeface="TitilliumText22L" charset="0"/>
              </a:rPr>
              <a:t>1. The Drive to Acquire.</a:t>
            </a:r>
          </a:p>
        </p:txBody>
      </p:sp>
      <p:sp>
        <p:nvSpPr>
          <p:cNvPr id="3" name="Rectangle 2"/>
          <p:cNvSpPr/>
          <p:nvPr/>
        </p:nvSpPr>
        <p:spPr>
          <a:xfrm>
            <a:off x="487759" y="4243111"/>
            <a:ext cx="3385863" cy="523220"/>
          </a:xfrm>
          <a:prstGeom prst="rect">
            <a:avLst/>
          </a:prstGeom>
        </p:spPr>
        <p:txBody>
          <a:bodyPr wrap="none">
            <a:spAutoFit/>
          </a:bodyPr>
          <a:lstStyle/>
          <a:p>
            <a:r>
              <a:rPr lang="en-US" sz="2800" dirty="0">
                <a:latin typeface="TitilliumText22L" charset="0"/>
                <a:ea typeface="TitilliumText22L" charset="0"/>
                <a:cs typeface="TitilliumText22L" charset="0"/>
              </a:rPr>
              <a:t>2. The Drive to Bond.</a:t>
            </a:r>
          </a:p>
        </p:txBody>
      </p:sp>
      <p:sp>
        <p:nvSpPr>
          <p:cNvPr id="6" name="Rectangle 5"/>
          <p:cNvSpPr/>
          <p:nvPr/>
        </p:nvSpPr>
        <p:spPr>
          <a:xfrm>
            <a:off x="487759" y="4628340"/>
            <a:ext cx="3373039" cy="523220"/>
          </a:xfrm>
          <a:prstGeom prst="rect">
            <a:avLst/>
          </a:prstGeom>
        </p:spPr>
        <p:txBody>
          <a:bodyPr wrap="none">
            <a:spAutoFit/>
          </a:bodyPr>
          <a:lstStyle/>
          <a:p>
            <a:r>
              <a:rPr lang="en-US" sz="2800" dirty="0">
                <a:latin typeface="TitilliumText22L" charset="0"/>
                <a:ea typeface="TitilliumText22L" charset="0"/>
                <a:cs typeface="TitilliumText22L" charset="0"/>
              </a:rPr>
              <a:t>3. The Drive to Learn</a:t>
            </a:r>
          </a:p>
        </p:txBody>
      </p:sp>
      <p:sp>
        <p:nvSpPr>
          <p:cNvPr id="7" name="Rectangle 6"/>
          <p:cNvSpPr/>
          <p:nvPr/>
        </p:nvSpPr>
        <p:spPr>
          <a:xfrm>
            <a:off x="487759" y="5000153"/>
            <a:ext cx="3602268" cy="523220"/>
          </a:xfrm>
          <a:prstGeom prst="rect">
            <a:avLst/>
          </a:prstGeom>
        </p:spPr>
        <p:txBody>
          <a:bodyPr wrap="none">
            <a:spAutoFit/>
          </a:bodyPr>
          <a:lstStyle/>
          <a:p>
            <a:r>
              <a:rPr lang="en-US" sz="2800" dirty="0">
                <a:latin typeface="TitilliumText22L" charset="0"/>
                <a:ea typeface="TitilliumText22L" charset="0"/>
                <a:cs typeface="TitilliumText22L" charset="0"/>
              </a:rPr>
              <a:t>4. The Drive to Defend</a:t>
            </a:r>
          </a:p>
        </p:txBody>
      </p:sp>
      <p:sp>
        <p:nvSpPr>
          <p:cNvPr id="8" name="Rectangle 7"/>
          <p:cNvSpPr/>
          <p:nvPr/>
        </p:nvSpPr>
        <p:spPr>
          <a:xfrm>
            <a:off x="487759" y="5368354"/>
            <a:ext cx="3227165" cy="523220"/>
          </a:xfrm>
          <a:prstGeom prst="rect">
            <a:avLst/>
          </a:prstGeom>
        </p:spPr>
        <p:txBody>
          <a:bodyPr wrap="none">
            <a:spAutoFit/>
          </a:bodyPr>
          <a:lstStyle/>
          <a:p>
            <a:r>
              <a:rPr lang="en-US" sz="2800" dirty="0">
                <a:latin typeface="TitilliumText22L" charset="0"/>
                <a:ea typeface="TitilliumText22L" charset="0"/>
                <a:cs typeface="TitilliumText22L" charset="0"/>
              </a:rPr>
              <a:t>5. The Drive to Feel.</a:t>
            </a:r>
          </a:p>
        </p:txBody>
      </p:sp>
      <p:sp>
        <p:nvSpPr>
          <p:cNvPr id="10" name="Rectangle 9"/>
          <p:cNvSpPr/>
          <p:nvPr/>
        </p:nvSpPr>
        <p:spPr>
          <a:xfrm>
            <a:off x="5291271" y="3911362"/>
            <a:ext cx="1670650" cy="523220"/>
          </a:xfrm>
          <a:prstGeom prst="rect">
            <a:avLst/>
          </a:prstGeom>
        </p:spPr>
        <p:txBody>
          <a:bodyPr wrap="none">
            <a:spAutoFit/>
          </a:bodyPr>
          <a:lstStyle/>
          <a:p>
            <a:r>
              <a:rPr lang="en-US" sz="2800" dirty="0" smtClean="0">
                <a:latin typeface="TitilliumText22L" charset="0"/>
                <a:ea typeface="TitilliumText22L" charset="0"/>
                <a:cs typeface="TitilliumText22L" charset="0"/>
              </a:rPr>
              <a:t>Feature 1</a:t>
            </a:r>
            <a:endParaRPr lang="en-US" sz="2800" dirty="0">
              <a:latin typeface="TitilliumText22L" charset="0"/>
              <a:ea typeface="TitilliumText22L" charset="0"/>
              <a:cs typeface="TitilliumText22L" charset="0"/>
            </a:endParaRPr>
          </a:p>
        </p:txBody>
      </p:sp>
      <p:sp>
        <p:nvSpPr>
          <p:cNvPr id="11" name="Rectangle 10"/>
          <p:cNvSpPr/>
          <p:nvPr/>
        </p:nvSpPr>
        <p:spPr>
          <a:xfrm>
            <a:off x="5293771" y="4333582"/>
            <a:ext cx="1670650" cy="523220"/>
          </a:xfrm>
          <a:prstGeom prst="rect">
            <a:avLst/>
          </a:prstGeom>
        </p:spPr>
        <p:txBody>
          <a:bodyPr wrap="none">
            <a:spAutoFit/>
          </a:bodyPr>
          <a:lstStyle/>
          <a:p>
            <a:r>
              <a:rPr lang="en-US" sz="2800" dirty="0" smtClean="0">
                <a:latin typeface="TitilliumText22L" charset="0"/>
                <a:ea typeface="TitilliumText22L" charset="0"/>
                <a:cs typeface="TitilliumText22L" charset="0"/>
              </a:rPr>
              <a:t>Feature 2</a:t>
            </a:r>
            <a:endParaRPr lang="en-US" sz="2800" dirty="0">
              <a:latin typeface="TitilliumText22L" charset="0"/>
              <a:ea typeface="TitilliumText22L" charset="0"/>
              <a:cs typeface="TitilliumText22L" charset="0"/>
            </a:endParaRPr>
          </a:p>
        </p:txBody>
      </p:sp>
      <p:cxnSp>
        <p:nvCxnSpPr>
          <p:cNvPr id="12" name="Straight Connector 11"/>
          <p:cNvCxnSpPr/>
          <p:nvPr/>
        </p:nvCxnSpPr>
        <p:spPr>
          <a:xfrm flipV="1">
            <a:off x="4586989" y="3884713"/>
            <a:ext cx="0" cy="20068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02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2571" cy="6858000"/>
          </a:xfrm>
          <a:prstGeom prst="rect">
            <a:avLst/>
          </a:prstGeom>
          <a:noFill/>
          <a:ln>
            <a:noFill/>
          </a:ln>
        </p:spPr>
      </p:pic>
      <p:sp>
        <p:nvSpPr>
          <p:cNvPr id="316" name="Shape 316"/>
          <p:cNvSpPr/>
          <p:nvPr/>
        </p:nvSpPr>
        <p:spPr>
          <a:xfrm>
            <a:off x="35495" y="2875001"/>
            <a:ext cx="9144000"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dirty="0" smtClean="0">
                <a:solidFill>
                  <a:schemeClr val="lt1"/>
                </a:solidFill>
                <a:latin typeface="TitilliumText22L" charset="0"/>
                <a:ea typeface="TitilliumText22L" charset="0"/>
                <a:cs typeface="TitilliumText22L" charset="0"/>
                <a:sym typeface="Titillium Web"/>
              </a:rPr>
              <a:t>How to know what people want?</a:t>
            </a:r>
            <a:endParaRPr lang="en-US" sz="6600" b="1" dirty="0">
              <a:solidFill>
                <a:schemeClr val="lt1"/>
              </a:solidFill>
              <a:latin typeface="TitilliumText22L" charset="0"/>
              <a:ea typeface="TitilliumText22L" charset="0"/>
              <a:cs typeface="TitilliumText22L" charset="0"/>
              <a:sym typeface="Titillium Web"/>
            </a:endParaRPr>
          </a:p>
        </p:txBody>
      </p:sp>
    </p:spTree>
    <p:extLst>
      <p:ext uri="{BB962C8B-B14F-4D97-AF65-F5344CB8AC3E}">
        <p14:creationId xmlns:p14="http://schemas.microsoft.com/office/powerpoint/2010/main" val="1975921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67777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6" name="Picture 5"/>
          <p:cNvPicPr>
            <a:picLocks noChangeAspect="1"/>
          </p:cNvPicPr>
          <p:nvPr/>
        </p:nvPicPr>
        <p:blipFill>
          <a:blip r:embed="rId3"/>
          <a:stretch>
            <a:fillRect/>
          </a:stretch>
        </p:blipFill>
        <p:spPr>
          <a:xfrm>
            <a:off x="-252536" y="1197992"/>
            <a:ext cx="9471723" cy="5596086"/>
          </a:xfrm>
          <a:prstGeom prst="rect">
            <a:avLst/>
          </a:prstGeom>
        </p:spPr>
      </p:pic>
    </p:spTree>
    <p:extLst>
      <p:ext uri="{BB962C8B-B14F-4D97-AF65-F5344CB8AC3E}">
        <p14:creationId xmlns:p14="http://schemas.microsoft.com/office/powerpoint/2010/main" val="882463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5" name="Picture 4"/>
          <p:cNvPicPr>
            <a:picLocks noChangeAspect="1"/>
          </p:cNvPicPr>
          <p:nvPr/>
        </p:nvPicPr>
        <p:blipFill>
          <a:blip r:embed="rId3"/>
          <a:stretch>
            <a:fillRect/>
          </a:stretch>
        </p:blipFill>
        <p:spPr>
          <a:xfrm>
            <a:off x="128937" y="1160686"/>
            <a:ext cx="8892480" cy="5649340"/>
          </a:xfrm>
          <a:prstGeom prst="rect">
            <a:avLst/>
          </a:prstGeom>
        </p:spPr>
      </p:pic>
    </p:spTree>
    <p:extLst>
      <p:ext uri="{BB962C8B-B14F-4D97-AF65-F5344CB8AC3E}">
        <p14:creationId xmlns:p14="http://schemas.microsoft.com/office/powerpoint/2010/main" val="396302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81" name="Shape 381"/>
          <p:cNvSpPr/>
          <p:nvPr/>
        </p:nvSpPr>
        <p:spPr>
          <a:xfrm>
            <a:off x="5070" y="241484"/>
            <a:ext cx="9115651" cy="707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smtClean="0">
                <a:solidFill>
                  <a:srgbClr val="D7002F"/>
                </a:solidFill>
                <a:latin typeface="TitilliumText22L" charset="0"/>
                <a:ea typeface="TitilliumText22L" charset="0"/>
                <a:cs typeface="TitilliumText22L" charset="0"/>
                <a:sym typeface="Titillium Web"/>
              </a:rPr>
              <a:t>DESIGN THINKING</a:t>
            </a:r>
            <a:endParaRPr lang="en-US" sz="4000" b="1" dirty="0">
              <a:solidFill>
                <a:srgbClr val="D7002F"/>
              </a:solidFill>
              <a:latin typeface="TitilliumText22L" charset="0"/>
              <a:ea typeface="TitilliumText22L" charset="0"/>
              <a:cs typeface="TitilliumText22L" charset="0"/>
              <a:sym typeface="Titillium Web"/>
            </a:endParaRPr>
          </a:p>
        </p:txBody>
      </p:sp>
      <p:cxnSp>
        <p:nvCxnSpPr>
          <p:cNvPr id="382" name="Shape 382"/>
          <p:cNvCxnSpPr/>
          <p:nvPr/>
        </p:nvCxnSpPr>
        <p:spPr>
          <a:xfrm>
            <a:off x="239910" y="1124744"/>
            <a:ext cx="8652568" cy="0"/>
          </a:xfrm>
          <a:prstGeom prst="straightConnector1">
            <a:avLst/>
          </a:prstGeom>
          <a:noFill/>
          <a:ln w="38100" cap="flat" cmpd="sng">
            <a:solidFill>
              <a:srgbClr val="E86D3A"/>
            </a:solidFill>
            <a:prstDash val="solid"/>
            <a:round/>
            <a:headEnd type="none" w="med" len="med"/>
            <a:tailEnd type="none" w="med" len="med"/>
          </a:ln>
        </p:spPr>
      </p:cxn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49481"/>
            <a:ext cx="9140756" cy="4800755"/>
          </a:xfrm>
          <a:prstGeom prst="rect">
            <a:avLst/>
          </a:prstGeom>
        </p:spPr>
      </p:pic>
    </p:spTree>
    <p:extLst>
      <p:ext uri="{BB962C8B-B14F-4D97-AF65-F5344CB8AC3E}">
        <p14:creationId xmlns:p14="http://schemas.microsoft.com/office/powerpoint/2010/main" val="1933345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2571" cy="6858000"/>
          </a:xfrm>
          <a:prstGeom prst="rect">
            <a:avLst/>
          </a:prstGeom>
          <a:noFill/>
          <a:ln>
            <a:noFill/>
          </a:ln>
        </p:spPr>
      </p:pic>
      <p:sp>
        <p:nvSpPr>
          <p:cNvPr id="316" name="Shape 316"/>
          <p:cNvSpPr/>
          <p:nvPr/>
        </p:nvSpPr>
        <p:spPr>
          <a:xfrm>
            <a:off x="35495" y="2875001"/>
            <a:ext cx="9144000" cy="110799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1" dirty="0">
                <a:solidFill>
                  <a:schemeClr val="lt1"/>
                </a:solidFill>
                <a:latin typeface="TitilliumText22L" charset="0"/>
                <a:ea typeface="TitilliumText22L" charset="0"/>
                <a:cs typeface="TitilliumText22L" charset="0"/>
                <a:sym typeface="Titillium Web"/>
              </a:rPr>
              <a:t>H</a:t>
            </a:r>
            <a:r>
              <a:rPr lang="en-US" sz="6600" b="1" dirty="0" smtClean="0">
                <a:solidFill>
                  <a:schemeClr val="lt1"/>
                </a:solidFill>
                <a:latin typeface="TitilliumText22L" charset="0"/>
                <a:ea typeface="TitilliumText22L" charset="0"/>
                <a:cs typeface="TitilliumText22L" charset="0"/>
                <a:sym typeface="Titillium Web"/>
              </a:rPr>
              <a:t>ow to explore design thinking?</a:t>
            </a:r>
            <a:endParaRPr lang="en-US" sz="6600" b="1" dirty="0">
              <a:solidFill>
                <a:schemeClr val="lt1"/>
              </a:solidFill>
              <a:latin typeface="TitilliumText22L" charset="0"/>
              <a:ea typeface="TitilliumText22L" charset="0"/>
              <a:cs typeface="TitilliumText22L" charset="0"/>
              <a:sym typeface="Titillium Web"/>
            </a:endParaRPr>
          </a:p>
        </p:txBody>
      </p:sp>
    </p:spTree>
    <p:extLst>
      <p:ext uri="{BB962C8B-B14F-4D97-AF65-F5344CB8AC3E}">
        <p14:creationId xmlns:p14="http://schemas.microsoft.com/office/powerpoint/2010/main" val="1402270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98347C96873548850613DECE64FF05" ma:contentTypeVersion="6" ma:contentTypeDescription="Create a new document." ma:contentTypeScope="" ma:versionID="bc6cf151284ab87637d3b9803ba335a8">
  <xsd:schema xmlns:xsd="http://www.w3.org/2001/XMLSchema" xmlns:xs="http://www.w3.org/2001/XMLSchema" xmlns:p="http://schemas.microsoft.com/office/2006/metadata/properties" xmlns:ns2="87047898-9ee5-4d9b-8083-b8f12d0b74e2" xmlns:ns3="59741160-7d11-4d3d-bd71-1c5d27fff4a8" targetNamespace="http://schemas.microsoft.com/office/2006/metadata/properties" ma:root="true" ma:fieldsID="e98194f5eb0c0b350966ae9ddf5bf9b1" ns2:_="" ns3:_="">
    <xsd:import namespace="87047898-9ee5-4d9b-8083-b8f12d0b74e2"/>
    <xsd:import namespace="59741160-7d11-4d3d-bd71-1c5d27fff4a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047898-9ee5-4d9b-8083-b8f12d0b74e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741160-7d11-4d3d-bd71-1c5d27fff4a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4415A6-EB4A-43C5-BFE2-24B58D7E60D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069CDA0-2F02-4596-A78F-4FB4E29C6D4E}">
  <ds:schemaRefs>
    <ds:schemaRef ds:uri="http://schemas.microsoft.com/sharepoint/v3/contenttype/forms"/>
  </ds:schemaRefs>
</ds:datastoreItem>
</file>

<file path=customXml/itemProps3.xml><?xml version="1.0" encoding="utf-8"?>
<ds:datastoreItem xmlns:ds="http://schemas.openxmlformats.org/officeDocument/2006/customXml" ds:itemID="{1E175627-A5BC-451E-8D62-E60B9AA4DE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047898-9ee5-4d9b-8083-b8f12d0b74e2"/>
    <ds:schemaRef ds:uri="59741160-7d11-4d3d-bd71-1c5d27fff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266</TotalTime>
  <Words>710</Words>
  <Application>Microsoft Macintosh PowerPoint</Application>
  <PresentationFormat>On-screen Show (4:3)</PresentationFormat>
  <Paragraphs>104</Paragraphs>
  <Slides>29</Slides>
  <Notes>29</Notes>
  <HiddenSlides>1</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Titillium Web</vt:lpstr>
      <vt:lpstr>TitilliumText22L</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Miguel Amador</cp:lastModifiedBy>
  <cp:revision>12</cp:revision>
  <dcterms:modified xsi:type="dcterms:W3CDTF">2017-08-28T15:04:50Z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0x0101003298347C96873548850613DECE64FF05</vt:lpwstr>
  </property>
</Properties>
</file>